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3"/>
  </p:notesMasterIdLst>
  <p:sldIdLst>
    <p:sldId id="343" r:id="rId2"/>
    <p:sldId id="325" r:id="rId3"/>
    <p:sldId id="297" r:id="rId4"/>
    <p:sldId id="257" r:id="rId5"/>
    <p:sldId id="258" r:id="rId6"/>
    <p:sldId id="309" r:id="rId7"/>
    <p:sldId id="310" r:id="rId8"/>
    <p:sldId id="298" r:id="rId9"/>
    <p:sldId id="303" r:id="rId10"/>
    <p:sldId id="345" r:id="rId11"/>
    <p:sldId id="302" r:id="rId12"/>
    <p:sldId id="344" r:id="rId13"/>
    <p:sldId id="308" r:id="rId14"/>
    <p:sldId id="346" r:id="rId15"/>
    <p:sldId id="342" r:id="rId16"/>
    <p:sldId id="347" r:id="rId17"/>
    <p:sldId id="264" r:id="rId18"/>
    <p:sldId id="267" r:id="rId19"/>
    <p:sldId id="268" r:id="rId20"/>
    <p:sldId id="269" r:id="rId21"/>
    <p:sldId id="265" r:id="rId22"/>
    <p:sldId id="261" r:id="rId23"/>
    <p:sldId id="348" r:id="rId24"/>
    <p:sldId id="349" r:id="rId25"/>
    <p:sldId id="304" r:id="rId26"/>
    <p:sldId id="350" r:id="rId27"/>
    <p:sldId id="260" r:id="rId28"/>
    <p:sldId id="316" r:id="rId29"/>
    <p:sldId id="351" r:id="rId30"/>
    <p:sldId id="306" r:id="rId31"/>
    <p:sldId id="305" r:id="rId32"/>
    <p:sldId id="259" r:id="rId33"/>
    <p:sldId id="262" r:id="rId34"/>
    <p:sldId id="266" r:id="rId35"/>
    <p:sldId id="307" r:id="rId36"/>
    <p:sldId id="263" r:id="rId37"/>
    <p:sldId id="271" r:id="rId38"/>
    <p:sldId id="272" r:id="rId39"/>
    <p:sldId id="326" r:id="rId40"/>
    <p:sldId id="327" r:id="rId41"/>
    <p:sldId id="273" r:id="rId42"/>
    <p:sldId id="274" r:id="rId43"/>
    <p:sldId id="328" r:id="rId44"/>
    <p:sldId id="320" r:id="rId45"/>
    <p:sldId id="329" r:id="rId46"/>
    <p:sldId id="352" r:id="rId47"/>
    <p:sldId id="275" r:id="rId48"/>
    <p:sldId id="276" r:id="rId49"/>
    <p:sldId id="353" r:id="rId50"/>
    <p:sldId id="330" r:id="rId51"/>
    <p:sldId id="277" r:id="rId52"/>
    <p:sldId id="278" r:id="rId53"/>
    <p:sldId id="332" r:id="rId54"/>
    <p:sldId id="279" r:id="rId55"/>
    <p:sldId id="280" r:id="rId56"/>
    <p:sldId id="281" r:id="rId57"/>
    <p:sldId id="282" r:id="rId58"/>
    <p:sldId id="333" r:id="rId59"/>
    <p:sldId id="283" r:id="rId60"/>
    <p:sldId id="334" r:id="rId61"/>
    <p:sldId id="285" r:id="rId62"/>
    <p:sldId id="286" r:id="rId63"/>
    <p:sldId id="315" r:id="rId64"/>
    <p:sldId id="284" r:id="rId65"/>
    <p:sldId id="335" r:id="rId66"/>
    <p:sldId id="321" r:id="rId67"/>
    <p:sldId id="311" r:id="rId68"/>
    <p:sldId id="312" r:id="rId69"/>
    <p:sldId id="336" r:id="rId70"/>
    <p:sldId id="313" r:id="rId71"/>
    <p:sldId id="337" r:id="rId72"/>
    <p:sldId id="314" r:id="rId73"/>
    <p:sldId id="288" r:id="rId74"/>
    <p:sldId id="290" r:id="rId75"/>
    <p:sldId id="291" r:id="rId76"/>
    <p:sldId id="322" r:id="rId77"/>
    <p:sldId id="292" r:id="rId78"/>
    <p:sldId id="339" r:id="rId79"/>
    <p:sldId id="340" r:id="rId80"/>
    <p:sldId id="341" r:id="rId81"/>
    <p:sldId id="293" r:id="rId82"/>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03" autoAdjust="0"/>
    <p:restoredTop sz="94660"/>
  </p:normalViewPr>
  <p:slideViewPr>
    <p:cSldViewPr snapToGrid="0">
      <p:cViewPr varScale="1">
        <p:scale>
          <a:sx n="74" d="100"/>
          <a:sy n="7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3550"/>
          </a:xfrm>
          <a:prstGeom prst="rect">
            <a:avLst/>
          </a:prstGeom>
        </p:spPr>
        <p:txBody>
          <a:bodyPr vert="horz" lIns="91440" tIns="45720" rIns="91440" bIns="45720" rtlCol="0"/>
          <a:lstStyle>
            <a:lvl1pPr algn="r">
              <a:defRPr sz="1200"/>
            </a:lvl1pPr>
          </a:lstStyle>
          <a:p>
            <a:fld id="{D10FAC5A-2455-41F0-8A69-4C655C1A6D39}" type="datetimeFigureOut">
              <a:rPr lang="en-US" smtClean="0"/>
              <a:t>10/22/2016</a:t>
            </a:fld>
            <a:endParaRPr lang="en-US"/>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6588"/>
            <a:ext cx="5564188" cy="36385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288"/>
            <a:ext cx="30130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777288"/>
            <a:ext cx="3013075" cy="463550"/>
          </a:xfrm>
          <a:prstGeom prst="rect">
            <a:avLst/>
          </a:prstGeom>
        </p:spPr>
        <p:txBody>
          <a:bodyPr vert="horz" lIns="91440" tIns="45720" rIns="91440" bIns="45720" rtlCol="0" anchor="b"/>
          <a:lstStyle>
            <a:lvl1pPr algn="r">
              <a:defRPr sz="1200"/>
            </a:lvl1pPr>
          </a:lstStyle>
          <a:p>
            <a:fld id="{758C4893-9CF4-458D-8C0D-4D3EE0D90A0F}" type="slidenum">
              <a:rPr lang="en-US" smtClean="0"/>
              <a:t>‹#›</a:t>
            </a:fld>
            <a:endParaRPr lang="en-US"/>
          </a:p>
        </p:txBody>
      </p:sp>
    </p:spTree>
    <p:extLst>
      <p:ext uri="{BB962C8B-B14F-4D97-AF65-F5344CB8AC3E}">
        <p14:creationId xmlns:p14="http://schemas.microsoft.com/office/powerpoint/2010/main" val="4058221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8C4893-9CF4-458D-8C0D-4D3EE0D90A0F}" type="slidenum">
              <a:rPr lang="en-US" smtClean="0"/>
              <a:t>3</a:t>
            </a:fld>
            <a:endParaRPr lang="en-US"/>
          </a:p>
        </p:txBody>
      </p:sp>
    </p:spTree>
    <p:extLst>
      <p:ext uri="{BB962C8B-B14F-4D97-AF65-F5344CB8AC3E}">
        <p14:creationId xmlns:p14="http://schemas.microsoft.com/office/powerpoint/2010/main" val="766648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8C4893-9CF4-458D-8C0D-4D3EE0D90A0F}" type="slidenum">
              <a:rPr lang="en-US" smtClean="0"/>
              <a:t>78</a:t>
            </a:fld>
            <a:endParaRPr lang="en-US"/>
          </a:p>
        </p:txBody>
      </p:sp>
    </p:spTree>
    <p:extLst>
      <p:ext uri="{BB962C8B-B14F-4D97-AF65-F5344CB8AC3E}">
        <p14:creationId xmlns:p14="http://schemas.microsoft.com/office/powerpoint/2010/main" val="2600049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4D0835-4B55-4F00-8458-624240F7DC3D}" type="datetime1">
              <a:rPr lang="en-US" smtClean="0"/>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1170749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65E3F-EF30-4C16-BA7E-4F94D52C5138}" type="datetime1">
              <a:rPr lang="en-US" smtClean="0"/>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149605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47C39-E91F-46C3-A186-41817B48DDEF}" type="datetime1">
              <a:rPr lang="en-US" smtClean="0"/>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358179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F86D6-24AD-42A0-B6E2-B3BF95219B36}" type="datetime1">
              <a:rPr lang="en-US" smtClean="0"/>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303773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845AC-B097-4622-9EFE-B6F25B47AC0D}" type="datetime1">
              <a:rPr lang="en-US" smtClean="0"/>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78032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786386-AF4A-4B54-B49A-2037B688F79E}" type="datetime1">
              <a:rPr lang="en-US" smtClean="0"/>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690209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5561A3-779B-4AAF-900B-9C51CC303C61}" type="datetime1">
              <a:rPr lang="en-US" smtClean="0"/>
              <a:t>10/22/2016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38808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4B80CF-509C-4CF1-B449-88E924292309}" type="datetime1">
              <a:rPr lang="en-US" smtClean="0"/>
              <a:t>10/22/2016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220471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07FCF-9C75-4C70-AB60-80EBEA216574}" type="datetime1">
              <a:rPr lang="en-US" smtClean="0"/>
              <a:t>10/22/2016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421930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FD8A7-B806-4E1C-A89D-7670F4FBD99A}" type="datetime1">
              <a:rPr lang="en-US" smtClean="0"/>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408068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D72AE-300F-443D-8F30-8A89221375EF}" type="datetime1">
              <a:rPr lang="en-US" smtClean="0"/>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48CB6-4FA3-4C92-8971-CC7B62434B7C}" type="slidenum">
              <a:rPr lang="en-US" smtClean="0"/>
              <a:t>‹#›</a:t>
            </a:fld>
            <a:endParaRPr lang="en-US"/>
          </a:p>
        </p:txBody>
      </p:sp>
    </p:spTree>
    <p:extLst>
      <p:ext uri="{BB962C8B-B14F-4D97-AF65-F5344CB8AC3E}">
        <p14:creationId xmlns:p14="http://schemas.microsoft.com/office/powerpoint/2010/main" val="205910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39A49-F99B-43C3-B13A-E1CF65995E41}" type="datetime1">
              <a:rPr lang="en-US" smtClean="0"/>
              <a:t>10/22/2016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48CB6-4FA3-4C92-8971-CC7B62434B7C}" type="slidenum">
              <a:rPr lang="en-US" smtClean="0"/>
              <a:t>‹#›</a:t>
            </a:fld>
            <a:endParaRPr lang="en-US"/>
          </a:p>
        </p:txBody>
      </p:sp>
    </p:spTree>
    <p:extLst>
      <p:ext uri="{BB962C8B-B14F-4D97-AF65-F5344CB8AC3E}">
        <p14:creationId xmlns:p14="http://schemas.microsoft.com/office/powerpoint/2010/main" val="2544477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iritualharmofmarijuana.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w2rlDuLrAi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gordondrugabuseprevention.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rugabuse.gov/publications/research-reports/marijuana/marijuana-addictive" TargetMode="External"/><Relationship Id="rId2" Type="http://schemas.openxmlformats.org/officeDocument/2006/relationships/hyperlink" Target="http://f1000.com/prime/71796825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nn.com/2013/08/09/health/weed-potency-leve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rookings.edu/events/2016/04/14-marijuana-rescheduling-debate-huda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forbes.com/sites/travisbradberry/2015/02/10/new-study-shows-smoking-pot-permanently-lowers-iq/#4bdcdd02185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ailymail.co.uk/health/article-3607444/Smoking-cannabis-ALTERS-DNA-causing-mutations-trigger-illness-including-cancer.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sciencedaily.com/releases/2016/10/161005160733.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news.heart.org/secondhand-marijuana-smoke-damages-blood-vessels-more-than-tobacco-smoke/" TargetMode="External"/><Relationship Id="rId2" Type="http://schemas.openxmlformats.org/officeDocument/2006/relationships/hyperlink" Target="http://jaha.ahajournals.org/content/5/8/e003858.abstrac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onlinelibrary.wiley.com/doi/10.1111/add.12703/ful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tvr.com/2016/07/27/more-colorado-kids-hospitalized-for-marijuana-since-legalization/" TargetMode="External"/><Relationship Id="rId2" Type="http://schemas.openxmlformats.org/officeDocument/2006/relationships/hyperlink" Target="http://wtvr.com/author/cnn-wir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twitter.com/joelmwarner" TargetMode="External"/><Relationship Id="rId2" Type="http://schemas.openxmlformats.org/officeDocument/2006/relationships/hyperlink" Target="http://www.ibtimes.com/reporters/joel-warner" TargetMode="External"/><Relationship Id="rId1" Type="http://schemas.openxmlformats.org/officeDocument/2006/relationships/slideLayout" Target="../slideLayouts/slideLayout2.xml"/><Relationship Id="rId4" Type="http://schemas.openxmlformats.org/officeDocument/2006/relationships/hyperlink" Target="http://www.ibtimes.com/marijuana-legalization-colorado-how-recreational-weed-attracting-people-spiking-2374204"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twitter.com/joelmwarner" TargetMode="External"/><Relationship Id="rId2" Type="http://schemas.openxmlformats.org/officeDocument/2006/relationships/hyperlink" Target="http://www.ibtimes.com/reporters/joel-warner" TargetMode="External"/><Relationship Id="rId1" Type="http://schemas.openxmlformats.org/officeDocument/2006/relationships/slideLayout" Target="../slideLayouts/slideLayout2.xml"/><Relationship Id="rId6" Type="http://schemas.openxmlformats.org/officeDocument/2006/relationships/hyperlink" Target="http://kdvr.com/2016/07/07/salvation-army-denver-on-breaking-point-with-homeless-population/" TargetMode="External"/><Relationship Id="rId5" Type="http://schemas.openxmlformats.org/officeDocument/2006/relationships/hyperlink" Target="http://kdvr.com/author/jstgeorge88/" TargetMode="External"/><Relationship Id="rId4" Type="http://schemas.openxmlformats.org/officeDocument/2006/relationships/hyperlink" Target="http://www.ibtimes.com/marijuana-legalization-pot-brings-poor-people-colorado-whats-being-done-help-them-2378769"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themarijuanareport.org/subscribe/" TargetMode="External"/><Relationship Id="rId2" Type="http://schemas.openxmlformats.org/officeDocument/2006/relationships/hyperlink" Target="http://gordondrugabuseprevention.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nytimes.com/2014/01/03/opinion/brooks-weed-been-there-done-that.html?_r=0"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alailama.com/webcasts/post/300-mind-and-life-xxvii---craving-desire-and-addiction/4588"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gordondrugabuseprevention.co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rmhidta.org/html/FINAL%20Legalization%20of%20MJ%20in%20Colorado%20The%20Impact.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washingtonpost.com/local/md-politics/pot-decriminalization--for-small-amounts--takes-effect-in-maryland-on-wednesday/2014/09/30/bc379534-48a5-11e4-891d-713f052086a0_story.html"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eric.ed.gov/ERICDocs/data/ericdocs2sql/content_storage_01/0000019b/80/38/ec/fc.pdf"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idph.state.ia.us/bh/common/pdf/substance_abuse/state_territorial_guide.pdf" TargetMode="External"/><Relationship Id="rId2" Type="http://schemas.openxmlformats.org/officeDocument/2006/relationships/hyperlink" Target="http://www.google.com/url?sa=U&amp;start=6&amp;q=http://captus.samhsa.gov/southeast/documents/CSAPGuidetoPreventioninDisasters.pdf&amp;ei=HmufSYvMGpW6twfA182CDQ&amp;usg=AFQjCNF_qFYRU9CXAZCXeU4M33MpKg1hYw"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gordondrugabuseprevention.com/"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oas.org/documents/eng/press/Introduction_and_Analytical_Report.pdf"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gordondrugabuseprevention.com/" TargetMode="External"/><Relationship Id="rId2" Type="http://schemas.openxmlformats.org/officeDocument/2006/relationships/hyperlink" Target="http://gordonpublicadministration.com/" TargetMode="External"/><Relationship Id="rId1" Type="http://schemas.openxmlformats.org/officeDocument/2006/relationships/slideLayout" Target="../slideLayouts/slideLayout2.xml"/><Relationship Id="rId4" Type="http://schemas.openxmlformats.org/officeDocument/2006/relationships/hyperlink" Target="mailto:pgordon@starpower.n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01913"/>
            <a:ext cx="9144000" cy="2387600"/>
          </a:xfrm>
        </p:spPr>
        <p:txBody>
          <a:bodyPr>
            <a:noAutofit/>
          </a:bodyPr>
          <a:lstStyle/>
          <a:p>
            <a:r>
              <a:rPr lang="en-US" sz="3200" b="1" dirty="0">
                <a:latin typeface="+mn-lt"/>
              </a:rPr>
              <a:t>A Case for Protecting the Brain:  </a:t>
            </a:r>
            <a:br>
              <a:rPr lang="en-US" sz="3200" b="1" dirty="0">
                <a:latin typeface="+mn-lt"/>
              </a:rPr>
            </a:br>
            <a:r>
              <a:rPr lang="en-US" sz="3200" b="1" dirty="0">
                <a:latin typeface="+mn-lt"/>
              </a:rPr>
              <a:t>Keeping the Federal Controlled Substances Act in Place and </a:t>
            </a:r>
            <a:r>
              <a:rPr lang="en-US" sz="3200" b="1" dirty="0" smtClean="0">
                <a:latin typeface="+mn-lt"/>
              </a:rPr>
              <a:t>Providing </a:t>
            </a:r>
            <a:r>
              <a:rPr lang="en-US" sz="3200" b="1" dirty="0">
                <a:latin typeface="+mn-lt"/>
              </a:rPr>
              <a:t>Non-Punitive, Justice System-Based Public Health Options to Address the Use of Marijuana, Opiates, and Other Psychoactive and Mood-Altering Drugs in America</a:t>
            </a:r>
          </a:p>
        </p:txBody>
      </p:sp>
      <p:sp>
        <p:nvSpPr>
          <p:cNvPr id="3" name="Subtitle 2"/>
          <p:cNvSpPr>
            <a:spLocks noGrp="1"/>
          </p:cNvSpPr>
          <p:nvPr>
            <p:ph type="subTitle" idx="1"/>
          </p:nvPr>
        </p:nvSpPr>
        <p:spPr>
          <a:xfrm>
            <a:off x="1524000" y="4089513"/>
            <a:ext cx="9144000" cy="1655762"/>
          </a:xfrm>
        </p:spPr>
        <p:txBody>
          <a:bodyPr>
            <a:normAutofit fontScale="77500" lnSpcReduction="20000"/>
          </a:bodyPr>
          <a:lstStyle/>
          <a:p>
            <a:endParaRPr lang="en-US" b="1" dirty="0" smtClean="0"/>
          </a:p>
          <a:p>
            <a:r>
              <a:rPr lang="en-US" b="1" dirty="0" smtClean="0"/>
              <a:t>Presentation </a:t>
            </a:r>
            <a:r>
              <a:rPr lang="en-US" b="1" dirty="0"/>
              <a:t>by Paula D. Gordon, Ph.D.</a:t>
            </a:r>
          </a:p>
          <a:p>
            <a:r>
              <a:rPr lang="en-US" b="1" dirty="0"/>
              <a:t>   2016 International </a:t>
            </a:r>
            <a:r>
              <a:rPr lang="en-US" b="1" dirty="0" smtClean="0"/>
              <a:t>Criminology </a:t>
            </a:r>
            <a:r>
              <a:rPr lang="en-US" b="1" dirty="0"/>
              <a:t>Conference</a:t>
            </a:r>
            <a:r>
              <a:rPr lang="en-US" dirty="0"/>
              <a:t> </a:t>
            </a:r>
            <a:r>
              <a:rPr lang="en-US" b="1" dirty="0"/>
              <a:t> </a:t>
            </a:r>
            <a:endParaRPr lang="en-US" dirty="0"/>
          </a:p>
          <a:p>
            <a:r>
              <a:rPr lang="en-US" b="1" dirty="0"/>
              <a:t>Washington, D.C. </a:t>
            </a:r>
            <a:endParaRPr lang="en-US" dirty="0"/>
          </a:p>
          <a:p>
            <a:r>
              <a:rPr lang="en-US" b="1" dirty="0"/>
              <a:t>October 14, 2016</a:t>
            </a:r>
            <a:endParaRPr lang="en-US" dirty="0"/>
          </a:p>
          <a:p>
            <a:endParaRPr lang="en-US" dirty="0"/>
          </a:p>
        </p:txBody>
      </p:sp>
    </p:spTree>
    <p:extLst>
      <p:ext uri="{BB962C8B-B14F-4D97-AF65-F5344CB8AC3E}">
        <p14:creationId xmlns:p14="http://schemas.microsoft.com/office/powerpoint/2010/main" val="3466052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581"/>
            <a:ext cx="10515600" cy="1325563"/>
          </a:xfrm>
        </p:spPr>
        <p:txBody>
          <a:bodyPr>
            <a:normAutofit fontScale="90000"/>
          </a:bodyPr>
          <a:lstStyle/>
          <a:p>
            <a:r>
              <a:rPr lang="en-US" sz="4900" b="1" dirty="0">
                <a:latin typeface="+mn-lt"/>
              </a:rPr>
              <a:t>Some Reasons Why There are Conflicting Perspectives Concerning the Effects of Marijuana as Well as Other Psychoactive Substances (Continued)</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sz="3500" dirty="0" smtClean="0"/>
              <a:t>Many </a:t>
            </a:r>
            <a:r>
              <a:rPr lang="en-US" sz="3500" dirty="0"/>
              <a:t>have succumbed to social pressure and groupthink or are in denial concerning the voluminous and growing research that indicates that marijuana and other psychoactive substances are </a:t>
            </a:r>
            <a:r>
              <a:rPr lang="en-US" sz="3500" dirty="0" smtClean="0"/>
              <a:t>exceedingly </a:t>
            </a:r>
            <a:r>
              <a:rPr lang="en-US" sz="3500" dirty="0"/>
              <a:t>harmful mentally, psychologically, physically, and as many spiritual luminaries say, spiritually as well. (For statements by the latter, see </a:t>
            </a:r>
            <a:r>
              <a:rPr lang="en-US" sz="3500" dirty="0">
                <a:hlinkClick r:id="rId2"/>
              </a:rPr>
              <a:t>http://SpiritualHarmofMarijuana.com</a:t>
            </a:r>
            <a:r>
              <a:rPr lang="en-US" sz="3500" dirty="0"/>
              <a:t>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10</a:t>
            </a:fld>
            <a:endParaRPr lang="en-US"/>
          </a:p>
        </p:txBody>
      </p:sp>
    </p:spTree>
    <p:extLst>
      <p:ext uri="{BB962C8B-B14F-4D97-AF65-F5344CB8AC3E}">
        <p14:creationId xmlns:p14="http://schemas.microsoft.com/office/powerpoint/2010/main" val="350964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3150"/>
            <a:ext cx="10515600" cy="1325563"/>
          </a:xfrm>
        </p:spPr>
        <p:txBody>
          <a:bodyPr/>
          <a:lstStyle/>
          <a:p>
            <a:r>
              <a:rPr lang="en-US" b="1" dirty="0" smtClean="0">
                <a:latin typeface="+mn-lt"/>
              </a:rPr>
              <a:t>Regarding Solomon Asch’s Research on Social Pressure</a:t>
            </a:r>
            <a:endParaRPr lang="en-US" b="1" dirty="0">
              <a:latin typeface="+mn-lt"/>
            </a:endParaRPr>
          </a:p>
        </p:txBody>
      </p:sp>
      <p:sp>
        <p:nvSpPr>
          <p:cNvPr id="3" name="Content Placeholder 2"/>
          <p:cNvSpPr>
            <a:spLocks noGrp="1"/>
          </p:cNvSpPr>
          <p:nvPr>
            <p:ph idx="1"/>
          </p:nvPr>
        </p:nvSpPr>
        <p:spPr/>
        <p:txBody>
          <a:bodyPr>
            <a:normAutofit/>
          </a:bodyPr>
          <a:lstStyle/>
          <a:p>
            <a:endParaRPr lang="en-US" sz="3500" dirty="0" smtClean="0"/>
          </a:p>
          <a:p>
            <a:r>
              <a:rPr lang="en-US" sz="3500" dirty="0" smtClean="0"/>
              <a:t>Social pressure and conformity are of particular significance when it comes to forming options concerning the voluminous body of marijuana research.</a:t>
            </a:r>
            <a:endParaRPr lang="en-US" sz="3500" dirty="0"/>
          </a:p>
          <a:p>
            <a:r>
              <a:rPr lang="en-US" sz="3500" dirty="0" smtClean="0"/>
              <a:t>A brief video of a simulation of a </a:t>
            </a:r>
            <a:r>
              <a:rPr lang="en-US" sz="3500" dirty="0"/>
              <a:t>famous experiment of Solomon Asch, the social </a:t>
            </a:r>
            <a:r>
              <a:rPr lang="en-US" sz="3500" dirty="0" smtClean="0"/>
              <a:t>psychologist can be found at </a:t>
            </a:r>
          </a:p>
          <a:p>
            <a:pPr marL="0" indent="0">
              <a:buNone/>
            </a:pPr>
            <a:r>
              <a:rPr lang="en-US" sz="3600" u="sng" dirty="0" smtClean="0"/>
              <a:t>https</a:t>
            </a:r>
            <a:r>
              <a:rPr lang="en-US" sz="3600" u="sng" dirty="0"/>
              <a:t>://</a:t>
            </a:r>
            <a:r>
              <a:rPr lang="en-US" sz="3600" u="sng" dirty="0" smtClean="0"/>
              <a:t>www.youtube.com/watch?v=NyDDyT1lDhA</a:t>
            </a:r>
            <a:endParaRPr lang="en-US" sz="3600" dirty="0" smtClean="0"/>
          </a:p>
        </p:txBody>
      </p:sp>
      <p:sp>
        <p:nvSpPr>
          <p:cNvPr id="4" name="Slide Number Placeholder 3"/>
          <p:cNvSpPr>
            <a:spLocks noGrp="1"/>
          </p:cNvSpPr>
          <p:nvPr>
            <p:ph type="sldNum" sz="quarter" idx="12"/>
          </p:nvPr>
        </p:nvSpPr>
        <p:spPr/>
        <p:txBody>
          <a:bodyPr/>
          <a:lstStyle/>
          <a:p>
            <a:fld id="{E0748CB6-4FA3-4C92-8971-CC7B62434B7C}" type="slidenum">
              <a:rPr lang="en-US" smtClean="0"/>
              <a:t>11</a:t>
            </a:fld>
            <a:endParaRPr lang="en-US"/>
          </a:p>
        </p:txBody>
      </p:sp>
    </p:spTree>
    <p:extLst>
      <p:ext uri="{BB962C8B-B14F-4D97-AF65-F5344CB8AC3E}">
        <p14:creationId xmlns:p14="http://schemas.microsoft.com/office/powerpoint/2010/main" val="228115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7" y="1253767"/>
            <a:ext cx="10515600" cy="1325563"/>
          </a:xfrm>
        </p:spPr>
        <p:txBody>
          <a:bodyPr/>
          <a:lstStyle/>
          <a:p>
            <a:r>
              <a:rPr lang="en-US" b="1" dirty="0">
                <a:latin typeface="+mn-lt"/>
              </a:rPr>
              <a:t>Regarding Solomon Asch’s Research on Social </a:t>
            </a:r>
            <a:r>
              <a:rPr lang="en-US" b="1" dirty="0" smtClean="0">
                <a:latin typeface="+mn-lt"/>
              </a:rPr>
              <a:t>Pressure (Continued)</a:t>
            </a:r>
            <a:endParaRPr lang="en-US" b="1" dirty="0">
              <a:latin typeface="+mn-lt"/>
            </a:endParaRPr>
          </a:p>
        </p:txBody>
      </p:sp>
      <p:sp>
        <p:nvSpPr>
          <p:cNvPr id="3" name="Content Placeholder 2"/>
          <p:cNvSpPr>
            <a:spLocks noGrp="1"/>
          </p:cNvSpPr>
          <p:nvPr>
            <p:ph idx="1"/>
          </p:nvPr>
        </p:nvSpPr>
        <p:spPr/>
        <p:txBody>
          <a:bodyPr/>
          <a:lstStyle/>
          <a:p>
            <a:endParaRPr lang="en-US" sz="3600" dirty="0" smtClean="0"/>
          </a:p>
          <a:p>
            <a:endParaRPr lang="en-US" sz="3600" dirty="0" smtClean="0"/>
          </a:p>
          <a:p>
            <a:r>
              <a:rPr lang="en-US" sz="3600" dirty="0" smtClean="0"/>
              <a:t>There </a:t>
            </a:r>
            <a:r>
              <a:rPr lang="en-US" sz="3600" dirty="0"/>
              <a:t>are many individuals who do not have the courage of their own convictions who are inclined to “go along” or “accept” what others say without really understanding the research.</a:t>
            </a:r>
          </a:p>
          <a:p>
            <a:endParaRPr lang="en-US" dirty="0"/>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12</a:t>
            </a:fld>
            <a:endParaRPr lang="en-US"/>
          </a:p>
        </p:txBody>
      </p:sp>
    </p:spTree>
    <p:extLst>
      <p:ext uri="{BB962C8B-B14F-4D97-AF65-F5344CB8AC3E}">
        <p14:creationId xmlns:p14="http://schemas.microsoft.com/office/powerpoint/2010/main" val="2283777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339"/>
            <a:ext cx="10515600" cy="1325563"/>
          </a:xfrm>
        </p:spPr>
        <p:txBody>
          <a:bodyPr>
            <a:noAutofit/>
          </a:bodyPr>
          <a:lstStyle/>
          <a:p>
            <a:r>
              <a:rPr lang="en-US" b="1" dirty="0" smtClean="0">
                <a:latin typeface="+mn-lt"/>
              </a:rPr>
              <a:t>A  PSA that Illustrates Impacts that Drug Use Can Have</a:t>
            </a:r>
            <a:br>
              <a:rPr lang="en-US" b="1" dirty="0" smtClean="0">
                <a:latin typeface="+mn-lt"/>
              </a:rPr>
            </a:br>
            <a:endParaRPr lang="en-US" b="1" dirty="0">
              <a:latin typeface="+mn-lt"/>
            </a:endParaRPr>
          </a:p>
        </p:txBody>
      </p:sp>
      <p:sp>
        <p:nvSpPr>
          <p:cNvPr id="3" name="Content Placeholder 2"/>
          <p:cNvSpPr>
            <a:spLocks noGrp="1"/>
          </p:cNvSpPr>
          <p:nvPr>
            <p:ph idx="1"/>
          </p:nvPr>
        </p:nvSpPr>
        <p:spPr/>
        <p:txBody>
          <a:bodyPr>
            <a:normAutofit/>
          </a:bodyPr>
          <a:lstStyle/>
          <a:p>
            <a:endParaRPr lang="en-US" sz="3600" dirty="0" smtClean="0"/>
          </a:p>
          <a:p>
            <a:r>
              <a:rPr lang="en-US" sz="3600" dirty="0" smtClean="0"/>
              <a:t> There is also another syndrome involving behavior that many people have witnessed </a:t>
            </a:r>
            <a:r>
              <a:rPr lang="en-US" sz="3600" dirty="0" smtClean="0"/>
              <a:t>first-hand </a:t>
            </a:r>
            <a:r>
              <a:rPr lang="en-US" sz="3600" dirty="0" smtClean="0"/>
              <a:t>particularly in children, teens, and young adults.</a:t>
            </a:r>
          </a:p>
          <a:p>
            <a:r>
              <a:rPr lang="en-US" sz="3600" dirty="0" smtClean="0"/>
              <a:t>Here </a:t>
            </a:r>
            <a:r>
              <a:rPr lang="en-US" sz="3600" dirty="0"/>
              <a:t>is the PSA that I had mentioned at the </a:t>
            </a:r>
            <a:r>
              <a:rPr lang="en-US" sz="3600" dirty="0" smtClean="0"/>
              <a:t>outset that illustrates a </a:t>
            </a:r>
            <a:r>
              <a:rPr lang="en-US" sz="3600" dirty="0"/>
              <a:t>syndrome </a:t>
            </a:r>
            <a:r>
              <a:rPr lang="en-US" sz="3600" dirty="0" smtClean="0"/>
              <a:t>of behavioral change that </a:t>
            </a:r>
            <a:r>
              <a:rPr lang="en-US" sz="3600" dirty="0"/>
              <a:t>can be found </a:t>
            </a:r>
            <a:r>
              <a:rPr lang="en-US" sz="3600" dirty="0" smtClean="0"/>
              <a:t>in children, teens, </a:t>
            </a:r>
            <a:r>
              <a:rPr lang="en-US" sz="3600" dirty="0"/>
              <a:t>and young adults throughout the nation.</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13</a:t>
            </a:fld>
            <a:endParaRPr lang="en-US"/>
          </a:p>
        </p:txBody>
      </p:sp>
    </p:spTree>
    <p:extLst>
      <p:ext uri="{BB962C8B-B14F-4D97-AF65-F5344CB8AC3E}">
        <p14:creationId xmlns:p14="http://schemas.microsoft.com/office/powerpoint/2010/main" val="385940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Autofit/>
          </a:bodyPr>
          <a:lstStyle/>
          <a:p>
            <a:r>
              <a:rPr lang="en-US" b="1" dirty="0">
                <a:latin typeface="+mn-lt"/>
              </a:rPr>
              <a:t>A  PSA that Illustrates Impacts that Drug Use Can </a:t>
            </a:r>
            <a:r>
              <a:rPr lang="en-US" b="1" dirty="0" smtClean="0">
                <a:latin typeface="+mn-lt"/>
              </a:rPr>
              <a:t>Have (Continued)</a:t>
            </a:r>
            <a:r>
              <a:rPr lang="en-US" b="1" dirty="0">
                <a:latin typeface="+mn-lt"/>
              </a:rPr>
              <a:t/>
            </a:r>
            <a:br>
              <a:rPr lang="en-US" b="1" dirty="0">
                <a:latin typeface="+mn-lt"/>
              </a:rPr>
            </a:br>
            <a:endParaRPr lang="en-US" dirty="0">
              <a:latin typeface="+mn-lt"/>
            </a:endParaRPr>
          </a:p>
        </p:txBody>
      </p:sp>
      <p:sp>
        <p:nvSpPr>
          <p:cNvPr id="3" name="Content Placeholder 2"/>
          <p:cNvSpPr>
            <a:spLocks noGrp="1"/>
          </p:cNvSpPr>
          <p:nvPr>
            <p:ph idx="1"/>
          </p:nvPr>
        </p:nvSpPr>
        <p:spPr/>
        <p:txBody>
          <a:bodyPr>
            <a:normAutofit lnSpcReduction="10000"/>
          </a:bodyPr>
          <a:lstStyle/>
          <a:p>
            <a:endParaRPr lang="en-US" dirty="0" smtClean="0"/>
          </a:p>
          <a:p>
            <a:endParaRPr lang="en-US" sz="3600" dirty="0"/>
          </a:p>
          <a:p>
            <a:r>
              <a:rPr lang="en-US" sz="3600" dirty="0" smtClean="0"/>
              <a:t>Many proponents </a:t>
            </a:r>
            <a:r>
              <a:rPr lang="en-US" sz="3600" dirty="0"/>
              <a:t>of legalization seem ready to </a:t>
            </a:r>
            <a:r>
              <a:rPr lang="en-US" sz="3600" dirty="0" smtClean="0"/>
              <a:t>overlook, ignore, or discount the significance of </a:t>
            </a:r>
            <a:r>
              <a:rPr lang="en-US" sz="3600" dirty="0"/>
              <a:t>the social and public health of the nation and most </a:t>
            </a:r>
            <a:r>
              <a:rPr lang="en-US" sz="3600" dirty="0" smtClean="0"/>
              <a:t>importantly</a:t>
            </a:r>
            <a:r>
              <a:rPr lang="en-US" sz="3600" dirty="0"/>
              <a:t>, the mental health, behavior, motivation and productivity of the rising generation. </a:t>
            </a:r>
            <a:r>
              <a:rPr lang="en-US" sz="3600" dirty="0" smtClean="0"/>
              <a:t>  As illustrated in the PSA, such behavioral change can be a decided result of drug-taking behavior.</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14</a:t>
            </a:fld>
            <a:endParaRPr lang="en-US"/>
          </a:p>
        </p:txBody>
      </p:sp>
    </p:spTree>
    <p:extLst>
      <p:ext uri="{BB962C8B-B14F-4D97-AF65-F5344CB8AC3E}">
        <p14:creationId xmlns:p14="http://schemas.microsoft.com/office/powerpoint/2010/main" val="4269805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3456"/>
            <a:ext cx="10515600" cy="1325563"/>
          </a:xfrm>
        </p:spPr>
        <p:txBody>
          <a:bodyPr/>
          <a:lstStyle/>
          <a:p>
            <a:r>
              <a:rPr lang="en-US" b="1" dirty="0">
                <a:latin typeface="+mn-lt"/>
              </a:rPr>
              <a:t>A  PSA that Illustrates Impacts that Drug Use Can </a:t>
            </a:r>
            <a:r>
              <a:rPr lang="en-US" b="1" dirty="0" smtClean="0">
                <a:latin typeface="+mn-lt"/>
              </a:rPr>
              <a:t>Have (Continued)</a:t>
            </a:r>
            <a:endParaRPr lang="en-US" dirty="0">
              <a:latin typeface="+mn-lt"/>
            </a:endParaRPr>
          </a:p>
        </p:txBody>
      </p:sp>
      <p:sp>
        <p:nvSpPr>
          <p:cNvPr id="3" name="Content Placeholder 2"/>
          <p:cNvSpPr>
            <a:spLocks noGrp="1"/>
          </p:cNvSpPr>
          <p:nvPr>
            <p:ph idx="1"/>
          </p:nvPr>
        </p:nvSpPr>
        <p:spPr/>
        <p:txBody>
          <a:bodyPr/>
          <a:lstStyle/>
          <a:p>
            <a:endParaRPr lang="en-US" dirty="0" smtClean="0"/>
          </a:p>
          <a:p>
            <a:pPr lvl="0"/>
            <a:endParaRPr lang="en-US" sz="3600" dirty="0" smtClean="0">
              <a:solidFill>
                <a:prstClr val="black"/>
              </a:solidFill>
              <a:ea typeface="Verdana" panose="020B0604030504040204" pitchFamily="34" charset="0"/>
              <a:cs typeface="Verdana" panose="020B0604030504040204" pitchFamily="34" charset="0"/>
            </a:endParaRPr>
          </a:p>
          <a:p>
            <a:pPr lvl="0"/>
            <a:r>
              <a:rPr lang="en-US" sz="3600" dirty="0" smtClean="0">
                <a:solidFill>
                  <a:prstClr val="black"/>
                </a:solidFill>
                <a:ea typeface="Verdana" panose="020B0604030504040204" pitchFamily="34" charset="0"/>
                <a:cs typeface="Verdana" panose="020B0604030504040204" pitchFamily="34" charset="0"/>
              </a:rPr>
              <a:t>A </a:t>
            </a:r>
            <a:r>
              <a:rPr lang="en-US" sz="3600" dirty="0">
                <a:solidFill>
                  <a:prstClr val="black"/>
                </a:solidFill>
                <a:ea typeface="Verdana" panose="020B0604030504040204" pitchFamily="34" charset="0"/>
                <a:cs typeface="Verdana" panose="020B0604030504040204" pitchFamily="34" charset="0"/>
              </a:rPr>
              <a:t>PSA by </a:t>
            </a:r>
            <a:r>
              <a:rPr lang="en-US" sz="3600" dirty="0">
                <a:ea typeface="Verdana" panose="020B0604030504040204" pitchFamily="34" charset="0"/>
                <a:cs typeface="Verdana" panose="020B0604030504040204" pitchFamily="34" charset="0"/>
              </a:rPr>
              <a:t>Partnership for a Drug-Free America</a:t>
            </a:r>
            <a:r>
              <a:rPr lang="en-US" sz="3600" dirty="0">
                <a:solidFill>
                  <a:prstClr val="black"/>
                </a:solidFill>
                <a:ea typeface="Verdana" panose="020B0604030504040204" pitchFamily="34" charset="0"/>
                <a:cs typeface="Verdana" panose="020B0604030504040204" pitchFamily="34" charset="0"/>
              </a:rPr>
              <a:t> showing how a mentally healthy child can </a:t>
            </a:r>
            <a:r>
              <a:rPr lang="en-US" sz="3600" dirty="0" smtClean="0">
                <a:solidFill>
                  <a:prstClr val="black"/>
                </a:solidFill>
                <a:ea typeface="Verdana" panose="020B0604030504040204" pitchFamily="34" charset="0"/>
                <a:cs typeface="Verdana" panose="020B0604030504040204" pitchFamily="34" charset="0"/>
              </a:rPr>
              <a:t>morph over a period of weeks, months, and years </a:t>
            </a:r>
            <a:r>
              <a:rPr lang="en-US" sz="3600" dirty="0">
                <a:solidFill>
                  <a:prstClr val="black"/>
                </a:solidFill>
                <a:ea typeface="Verdana" panose="020B0604030504040204" pitchFamily="34" charset="0"/>
                <a:cs typeface="Verdana" panose="020B0604030504040204" pitchFamily="34" charset="0"/>
              </a:rPr>
              <a:t>into an inarticulate stoned </a:t>
            </a:r>
            <a:r>
              <a:rPr lang="en-US" sz="3600" dirty="0" smtClean="0">
                <a:solidFill>
                  <a:prstClr val="black"/>
                </a:solidFill>
                <a:ea typeface="Verdana" panose="020B0604030504040204" pitchFamily="34" charset="0"/>
                <a:cs typeface="Verdana" panose="020B0604030504040204" pitchFamily="34" charset="0"/>
              </a:rPr>
              <a:t>teenager can be found at </a:t>
            </a:r>
            <a:r>
              <a:rPr lang="en-US" sz="3600" dirty="0" smtClean="0">
                <a:solidFill>
                  <a:prstClr val="black"/>
                </a:solidFill>
                <a:ea typeface="Verdana" panose="020B0604030504040204" pitchFamily="34" charset="0"/>
                <a:cs typeface="Verdana" panose="020B0604030504040204" pitchFamily="34" charset="0"/>
                <a:hlinkClick r:id="rId2"/>
              </a:rPr>
              <a:t>https</a:t>
            </a:r>
            <a:r>
              <a:rPr lang="en-US" sz="3600" dirty="0">
                <a:solidFill>
                  <a:prstClr val="black"/>
                </a:solidFill>
                <a:ea typeface="Verdana" panose="020B0604030504040204" pitchFamily="34" charset="0"/>
                <a:cs typeface="Verdana" panose="020B0604030504040204" pitchFamily="34" charset="0"/>
                <a:hlinkClick r:id="rId2"/>
              </a:rPr>
              <a:t>://</a:t>
            </a:r>
            <a:r>
              <a:rPr lang="en-US" sz="3600" dirty="0" smtClean="0">
                <a:solidFill>
                  <a:prstClr val="black"/>
                </a:solidFill>
                <a:ea typeface="Verdana" panose="020B0604030504040204" pitchFamily="34" charset="0"/>
                <a:cs typeface="Verdana" panose="020B0604030504040204" pitchFamily="34" charset="0"/>
                <a:hlinkClick r:id="rId2"/>
              </a:rPr>
              <a:t>www.youtube.com/watch?v=w2rlDuLrAiE</a:t>
            </a:r>
            <a:endParaRPr lang="en-US" sz="3600" dirty="0">
              <a:solidFill>
                <a:prstClr val="black"/>
              </a:solidFill>
              <a:ea typeface="Verdana" panose="020B0604030504040204" pitchFamily="34" charset="0"/>
              <a:cs typeface="Verdana" panose="020B0604030504040204" pitchFamily="34" charset="0"/>
            </a:endParaRP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15</a:t>
            </a:fld>
            <a:endParaRPr lang="en-US"/>
          </a:p>
        </p:txBody>
      </p:sp>
    </p:spTree>
    <p:extLst>
      <p:ext uri="{BB962C8B-B14F-4D97-AF65-F5344CB8AC3E}">
        <p14:creationId xmlns:p14="http://schemas.microsoft.com/office/powerpoint/2010/main" val="46154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mn-lt"/>
              </a:rPr>
              <a:t>Some Highlights Regarding Marijuana Research Largely Overlooked by or Unknown to Proponents Today</a:t>
            </a:r>
            <a:endParaRPr lang="en-US" dirty="0">
              <a:latin typeface="+mn-lt"/>
            </a:endParaRPr>
          </a:p>
        </p:txBody>
      </p:sp>
      <p:sp>
        <p:nvSpPr>
          <p:cNvPr id="3" name="Content Placeholder 2"/>
          <p:cNvSpPr>
            <a:spLocks noGrp="1"/>
          </p:cNvSpPr>
          <p:nvPr>
            <p:ph idx="1"/>
          </p:nvPr>
        </p:nvSpPr>
        <p:spPr/>
        <p:txBody>
          <a:bodyPr/>
          <a:lstStyle/>
          <a:p>
            <a:endParaRPr lang="en-US" dirty="0" smtClean="0"/>
          </a:p>
          <a:p>
            <a:r>
              <a:rPr lang="en-US" dirty="0" smtClean="0"/>
              <a:t>Few proponents of marijuana use or marijuana legalization appear to be aware of the most significant research hat exists concerning the effects of marijuana.  There is research that demonstrates irrefutable the Russian Roulette-kind of risk involved in using marijuana.  The first and most important research was done by Harris Isbell et al. and reported on in 1967.  See </a:t>
            </a:r>
            <a:r>
              <a:rPr lang="en-US" dirty="0" smtClean="0">
                <a:hlinkClick r:id="rId2"/>
              </a:rPr>
              <a:t>http://GordonDrugAbusePrevention.com</a:t>
            </a:r>
            <a:r>
              <a:rPr lang="en-US" dirty="0" smtClean="0"/>
              <a:t> or a list of references that have captured the results of numerous studies showing the triggering of psychoses and schizophrenic reactions as a result of marijuana use.</a:t>
            </a: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16</a:t>
            </a:fld>
            <a:endParaRPr lang="en-US"/>
          </a:p>
        </p:txBody>
      </p:sp>
    </p:spTree>
    <p:extLst>
      <p:ext uri="{BB962C8B-B14F-4D97-AF65-F5344CB8AC3E}">
        <p14:creationId xmlns:p14="http://schemas.microsoft.com/office/powerpoint/2010/main" val="2631460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4218"/>
            <a:ext cx="10515600" cy="1325563"/>
          </a:xfrm>
        </p:spPr>
        <p:txBody>
          <a:bodyPr>
            <a:noAutofit/>
          </a:bodyPr>
          <a:lstStyle/>
          <a:p>
            <a:r>
              <a:rPr lang="en-US" b="1" dirty="0" smtClean="0">
                <a:latin typeface="+mn-lt"/>
              </a:rPr>
              <a:t>Some Highlights Regarding Marijuana Research Largely Overlooked by or Unknown to Proponents Today (Continued)</a:t>
            </a:r>
            <a:endParaRPr lang="en-US" b="1"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sz="3600" dirty="0" smtClean="0"/>
          </a:p>
          <a:p>
            <a:pPr marL="0" indent="0">
              <a:buNone/>
            </a:pPr>
            <a:endParaRPr lang="en-US" sz="3600" dirty="0"/>
          </a:p>
          <a:p>
            <a:r>
              <a:rPr lang="en-US" sz="3600" b="1" dirty="0" smtClean="0"/>
              <a:t>The Harris Isbell et al. Study: </a:t>
            </a:r>
            <a:r>
              <a:rPr lang="en-US" sz="3600" dirty="0" smtClean="0"/>
              <a:t>A 1967 study by Harris Isbell et al. </a:t>
            </a:r>
            <a:r>
              <a:rPr lang="en-US" sz="3600" u="sng" dirty="0" smtClean="0">
                <a:hlinkClick r:id="rId2" tooltip="f1000.com"/>
              </a:rPr>
              <a:t>reported that THC</a:t>
            </a:r>
            <a:r>
              <a:rPr lang="en-US" sz="3600" dirty="0" smtClean="0"/>
              <a:t> (the major psychoactive component of marijuana) caused psychotic-like effects in some normal human subjects. An ever-increasing number of scientific studies show that cannabis use has triggered symptoms involving psychosis and schizophrenia. Today’s cannabis with extremely </a:t>
            </a:r>
            <a:r>
              <a:rPr lang="en-US" sz="3600" u="sng" dirty="0" smtClean="0">
                <a:hlinkClick r:id="rId3" tooltip="www.drugabuse.gov"/>
              </a:rPr>
              <a:t>high THC content</a:t>
            </a:r>
            <a:r>
              <a:rPr lang="en-US" sz="3600" dirty="0" smtClean="0"/>
              <a:t> helps account for that.</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17</a:t>
            </a:fld>
            <a:endParaRPr lang="en-US"/>
          </a:p>
        </p:txBody>
      </p:sp>
    </p:spTree>
    <p:extLst>
      <p:ext uri="{BB962C8B-B14F-4D97-AF65-F5344CB8AC3E}">
        <p14:creationId xmlns:p14="http://schemas.microsoft.com/office/powerpoint/2010/main" val="2890404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4675"/>
            <a:ext cx="10515600" cy="1325563"/>
          </a:xfrm>
        </p:spPr>
        <p:txBody>
          <a:bodyPr>
            <a:normAutofit fontScale="90000"/>
          </a:bodyPr>
          <a:lstStyle/>
          <a:p>
            <a:r>
              <a:rPr lang="en-US" dirty="0" smtClean="0"/>
              <a:t/>
            </a:r>
            <a:br>
              <a:rPr lang="en-US" dirty="0" smtClean="0"/>
            </a:br>
            <a:r>
              <a:rPr lang="en-US" sz="4900" b="1" dirty="0" smtClean="0">
                <a:latin typeface="+mn-lt"/>
              </a:rPr>
              <a:t>Some Highlights Regarding Marijuana Research (Continued)</a:t>
            </a:r>
            <a:endParaRPr lang="en-US" sz="4900" b="1" dirty="0">
              <a:latin typeface="+mn-lt"/>
            </a:endParaRPr>
          </a:p>
        </p:txBody>
      </p:sp>
      <p:sp>
        <p:nvSpPr>
          <p:cNvPr id="3" name="Content Placeholder 2"/>
          <p:cNvSpPr>
            <a:spLocks noGrp="1"/>
          </p:cNvSpPr>
          <p:nvPr>
            <p:ph idx="1"/>
          </p:nvPr>
        </p:nvSpPr>
        <p:spPr/>
        <p:txBody>
          <a:bodyPr>
            <a:normAutofit fontScale="92500"/>
          </a:bodyPr>
          <a:lstStyle/>
          <a:p>
            <a:endParaRPr lang="en-US" dirty="0" smtClean="0"/>
          </a:p>
          <a:p>
            <a:endParaRPr lang="en-US" dirty="0"/>
          </a:p>
          <a:p>
            <a:r>
              <a:rPr lang="en-US" sz="3600" dirty="0" smtClean="0"/>
              <a:t>Marijuana </a:t>
            </a:r>
            <a:r>
              <a:rPr lang="en-US" sz="3600" dirty="0"/>
              <a:t>use profoundly affects brain functioning and IQ levels, notably of those under the age of 29 whose brains are still developing.  These findings include the results of MRI studies released April </a:t>
            </a:r>
            <a:r>
              <a:rPr lang="en-US" sz="3600" dirty="0" smtClean="0"/>
              <a:t>16, 2014 in a report in </a:t>
            </a:r>
            <a:r>
              <a:rPr lang="en-US" sz="3600" dirty="0"/>
              <a:t>the </a:t>
            </a:r>
            <a:r>
              <a:rPr lang="en-US" sz="3600" b="1" dirty="0"/>
              <a:t>Journal of Neuroscience</a:t>
            </a:r>
            <a:r>
              <a:rPr lang="en-US" sz="3600" dirty="0"/>
              <a:t> that </a:t>
            </a:r>
            <a:r>
              <a:rPr lang="en-US" sz="3600" dirty="0" smtClean="0"/>
              <a:t>shows </a:t>
            </a:r>
            <a:r>
              <a:rPr lang="en-US" sz="3600" dirty="0"/>
              <a:t>that marijuana use in casual users has resulted in brain </a:t>
            </a:r>
            <a:r>
              <a:rPr lang="en-US" sz="3600" dirty="0" smtClean="0"/>
              <a:t>anomalies, including changes in brain structure.</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18</a:t>
            </a:fld>
            <a:endParaRPr lang="en-US"/>
          </a:p>
        </p:txBody>
      </p:sp>
    </p:spTree>
    <p:extLst>
      <p:ext uri="{BB962C8B-B14F-4D97-AF65-F5344CB8AC3E}">
        <p14:creationId xmlns:p14="http://schemas.microsoft.com/office/powerpoint/2010/main" val="28382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Some Highlights Regarding Marijuana Research (Continued)</a:t>
            </a:r>
          </a:p>
        </p:txBody>
      </p:sp>
      <p:sp>
        <p:nvSpPr>
          <p:cNvPr id="3" name="Content Placeholder 2"/>
          <p:cNvSpPr>
            <a:spLocks noGrp="1"/>
          </p:cNvSpPr>
          <p:nvPr>
            <p:ph idx="1"/>
          </p:nvPr>
        </p:nvSpPr>
        <p:spPr/>
        <p:txBody>
          <a:bodyPr>
            <a:noAutofit/>
          </a:bodyPr>
          <a:lstStyle/>
          <a:p>
            <a:r>
              <a:rPr lang="en-US" sz="3200" dirty="0"/>
              <a:t>Those involved in promoting policies that are leading and have led to the increasing use of marijuana do not seem to be aware that the Tetrahydrocannabinol (THC) </a:t>
            </a:r>
            <a:r>
              <a:rPr lang="en-US" sz="3200" u="sng" dirty="0">
                <a:hlinkClick r:id="rId2"/>
              </a:rPr>
              <a:t>content of the marijuana today can be 10 times more potent</a:t>
            </a:r>
            <a:r>
              <a:rPr lang="en-US" sz="3200" dirty="0"/>
              <a:t> than the THC content of marijuana that was widely available several decades ago or even two or three years ago. </a:t>
            </a:r>
            <a:r>
              <a:rPr lang="en-US" sz="3200" dirty="0" smtClean="0"/>
              <a:t> The analogy might the difference between Lipton tea leaves and hashish.</a:t>
            </a:r>
            <a:endParaRPr lang="en-US" sz="3200" dirty="0"/>
          </a:p>
          <a:p>
            <a:r>
              <a:rPr lang="en-US" sz="3200" dirty="0" smtClean="0"/>
              <a:t>This means that when proponents cite some of the older research that it is not germane to today since the THC content of marijuana has increased exponentially.</a:t>
            </a:r>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19</a:t>
            </a:fld>
            <a:endParaRPr lang="en-US"/>
          </a:p>
        </p:txBody>
      </p:sp>
    </p:spTree>
    <p:extLst>
      <p:ext uri="{BB962C8B-B14F-4D97-AF65-F5344CB8AC3E}">
        <p14:creationId xmlns:p14="http://schemas.microsoft.com/office/powerpoint/2010/main" val="335466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A Case for Protecting the Brain</a:t>
            </a:r>
            <a:endParaRPr lang="en-US" dirty="0">
              <a:latin typeface="+mn-lt"/>
            </a:endParaRPr>
          </a:p>
        </p:txBody>
      </p:sp>
      <p:sp>
        <p:nvSpPr>
          <p:cNvPr id="3" name="Content Placeholder 2"/>
          <p:cNvSpPr>
            <a:spLocks noGrp="1"/>
          </p:cNvSpPr>
          <p:nvPr>
            <p:ph idx="1"/>
          </p:nvPr>
        </p:nvSpPr>
        <p:spPr/>
        <p:txBody>
          <a:bodyPr>
            <a:normAutofit/>
          </a:bodyPr>
          <a:lstStyle/>
          <a:p>
            <a:r>
              <a:rPr lang="en-US" sz="3200" dirty="0">
                <a:ea typeface="Calibri" panose="020F0502020204030204" pitchFamily="34" charset="0"/>
              </a:rPr>
              <a:t>What Dr. Bertha Madras, a multi-disciplinary expert on the subject of marijuana and psychoactive drugs,  stated at Brookings in April 14, 2016 is really the most important thing that has been said about marijuana and the reasons that it should be kept as a Schedule 1 substance.       (See </a:t>
            </a:r>
            <a:r>
              <a:rPr lang="en-US" sz="3200" u="sng" dirty="0">
                <a:ea typeface="Calibri" panose="020F0502020204030204" pitchFamily="34" charset="0"/>
                <a:hlinkClick r:id="rId2"/>
              </a:rPr>
              <a:t>http://www.brookings.edu/events/2016/04/14-marijuana-rescheduling-debate-hudak</a:t>
            </a:r>
            <a:r>
              <a:rPr lang="en-US" sz="3200" dirty="0">
                <a:ea typeface="Calibri" panose="020F0502020204030204" pitchFamily="34" charset="0"/>
              </a:rPr>
              <a:t> .)  </a:t>
            </a:r>
          </a:p>
          <a:p>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2</a:t>
            </a:fld>
            <a:endParaRPr lang="en-US"/>
          </a:p>
        </p:txBody>
      </p:sp>
    </p:spTree>
    <p:extLst>
      <p:ext uri="{BB962C8B-B14F-4D97-AF65-F5344CB8AC3E}">
        <p14:creationId xmlns:p14="http://schemas.microsoft.com/office/powerpoint/2010/main" val="2190295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Some Highlights Regarding Marijuana Research (Continued)</a:t>
            </a:r>
          </a:p>
        </p:txBody>
      </p:sp>
      <p:sp>
        <p:nvSpPr>
          <p:cNvPr id="3" name="Content Placeholder 2"/>
          <p:cNvSpPr>
            <a:spLocks noGrp="1"/>
          </p:cNvSpPr>
          <p:nvPr>
            <p:ph idx="1"/>
          </p:nvPr>
        </p:nvSpPr>
        <p:spPr/>
        <p:txBody>
          <a:bodyPr>
            <a:noAutofit/>
          </a:bodyPr>
          <a:lstStyle/>
          <a:p>
            <a:r>
              <a:rPr lang="en-US" sz="3200" dirty="0" smtClean="0"/>
              <a:t> </a:t>
            </a:r>
            <a:r>
              <a:rPr lang="en-US" sz="3200" dirty="0"/>
              <a:t>The references to marijuana research by proponents of liberalized policies </a:t>
            </a:r>
            <a:r>
              <a:rPr lang="en-US" sz="3200" dirty="0" smtClean="0"/>
              <a:t>also </a:t>
            </a:r>
            <a:r>
              <a:rPr lang="en-US" sz="3200" dirty="0" smtClean="0"/>
              <a:t>tend </a:t>
            </a:r>
            <a:r>
              <a:rPr lang="en-US" sz="3200" dirty="0" smtClean="0"/>
              <a:t>to focus on </a:t>
            </a:r>
            <a:r>
              <a:rPr lang="en-US" sz="3200" dirty="0"/>
              <a:t>studies conducted prior to the onslaught of designer drugs, increased illegal use of prescription drugs, and the growing epidemic of heroin use.  Quoting of older studies on whether or not marijuana is a gateway drug have become </a:t>
            </a:r>
            <a:r>
              <a:rPr lang="en-US" sz="3200" dirty="0" smtClean="0"/>
              <a:t>less and less relevant to today.  </a:t>
            </a:r>
            <a:r>
              <a:rPr lang="en-US" sz="3200" dirty="0"/>
              <a:t>The fact is that the use of any of a wide range of psychoactive drugs can be found in communities where </a:t>
            </a:r>
            <a:r>
              <a:rPr lang="en-US" sz="3200" dirty="0" smtClean="0"/>
              <a:t>large scale marijuana use, synthetic drug use, illicit prescription drug use, and opiate use  were </a:t>
            </a:r>
            <a:r>
              <a:rPr lang="en-US" sz="3200" dirty="0"/>
              <a:t>unknown decades ago. </a:t>
            </a:r>
          </a:p>
        </p:txBody>
      </p:sp>
      <p:sp>
        <p:nvSpPr>
          <p:cNvPr id="4" name="Slide Number Placeholder 3"/>
          <p:cNvSpPr>
            <a:spLocks noGrp="1"/>
          </p:cNvSpPr>
          <p:nvPr>
            <p:ph type="sldNum" sz="quarter" idx="12"/>
          </p:nvPr>
        </p:nvSpPr>
        <p:spPr/>
        <p:txBody>
          <a:bodyPr/>
          <a:lstStyle/>
          <a:p>
            <a:fld id="{E0748CB6-4FA3-4C92-8971-CC7B62434B7C}" type="slidenum">
              <a:rPr lang="en-US" smtClean="0"/>
              <a:t>20</a:t>
            </a:fld>
            <a:endParaRPr lang="en-US"/>
          </a:p>
        </p:txBody>
      </p:sp>
    </p:spTree>
    <p:extLst>
      <p:ext uri="{BB962C8B-B14F-4D97-AF65-F5344CB8AC3E}">
        <p14:creationId xmlns:p14="http://schemas.microsoft.com/office/powerpoint/2010/main" val="359237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2404"/>
            <a:ext cx="10515600" cy="1325563"/>
          </a:xfrm>
        </p:spPr>
        <p:txBody>
          <a:bodyPr/>
          <a:lstStyle/>
          <a:p>
            <a:r>
              <a:rPr lang="en-US" b="1" dirty="0"/>
              <a:t>Some Highlights Regarding Marijuana Research (Continued)</a:t>
            </a:r>
          </a:p>
        </p:txBody>
      </p:sp>
      <p:sp>
        <p:nvSpPr>
          <p:cNvPr id="3" name="Content Placeholder 2"/>
          <p:cNvSpPr>
            <a:spLocks noGrp="1"/>
          </p:cNvSpPr>
          <p:nvPr>
            <p:ph idx="1"/>
          </p:nvPr>
        </p:nvSpPr>
        <p:spPr>
          <a:xfrm>
            <a:off x="928352" y="2506662"/>
            <a:ext cx="10515600" cy="4351338"/>
          </a:xfrm>
        </p:spPr>
        <p:txBody>
          <a:bodyPr>
            <a:normAutofit lnSpcReduction="10000"/>
          </a:bodyPr>
          <a:lstStyle/>
          <a:p>
            <a:pPr marL="0" indent="0">
              <a:buNone/>
            </a:pPr>
            <a:endParaRPr lang="en-US" i="1" dirty="0"/>
          </a:p>
          <a:p>
            <a:r>
              <a:rPr lang="en-US" sz="3200" i="1" dirty="0" smtClean="0"/>
              <a:t>Not </a:t>
            </a:r>
            <a:r>
              <a:rPr lang="en-US" sz="3200" i="1" dirty="0"/>
              <a:t>only can those with developing brains lose </a:t>
            </a:r>
            <a:r>
              <a:rPr lang="en-US" sz="3200" i="1" u="sng" dirty="0">
                <a:hlinkClick r:id="rId2" tooltip="www.forbes.com"/>
              </a:rPr>
              <a:t>up to 10 IQ points,</a:t>
            </a:r>
            <a:r>
              <a:rPr lang="en-US" sz="3200" i="1" dirty="0"/>
              <a:t> but also brain anomalies have been found in users of all ages. </a:t>
            </a:r>
            <a:endParaRPr lang="en-US" sz="3200" i="1" dirty="0" smtClean="0"/>
          </a:p>
          <a:p>
            <a:r>
              <a:rPr lang="en-US" sz="3200" i="1" dirty="0" smtClean="0"/>
              <a:t>Regarding addiction, one </a:t>
            </a:r>
            <a:r>
              <a:rPr lang="en-US" sz="3200" i="1" dirty="0"/>
              <a:t>out of six youths and one out of 10 adults who use marijuana become addicted. </a:t>
            </a:r>
            <a:endParaRPr lang="en-US" sz="3200" i="1" dirty="0" smtClean="0"/>
          </a:p>
          <a:p>
            <a:r>
              <a:rPr lang="en-US" sz="3200" i="1" dirty="0" smtClean="0"/>
              <a:t>It is important to note that many therapists who treat those who are addicted to marijuana have said that marijuana addiction is far more difficult to treat and overcome than heroin addiction.</a:t>
            </a: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21</a:t>
            </a:fld>
            <a:endParaRPr lang="en-US"/>
          </a:p>
        </p:txBody>
      </p:sp>
    </p:spTree>
    <p:extLst>
      <p:ext uri="{BB962C8B-B14F-4D97-AF65-F5344CB8AC3E}">
        <p14:creationId xmlns:p14="http://schemas.microsoft.com/office/powerpoint/2010/main" val="594880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6276"/>
            <a:ext cx="10515600" cy="1325563"/>
          </a:xfrm>
        </p:spPr>
        <p:txBody>
          <a:bodyPr>
            <a:normAutofit fontScale="90000"/>
          </a:bodyPr>
          <a:lstStyle/>
          <a:p>
            <a:r>
              <a:rPr lang="en-US" dirty="0" smtClean="0"/>
              <a:t/>
            </a:r>
            <a:br>
              <a:rPr lang="en-US" dirty="0" smtClean="0"/>
            </a:br>
            <a:r>
              <a:rPr lang="en-US" sz="4900" b="1" dirty="0" smtClean="0">
                <a:latin typeface="+mn-lt"/>
              </a:rPr>
              <a:t>Some </a:t>
            </a:r>
            <a:r>
              <a:rPr lang="en-US" sz="4900" b="1" dirty="0">
                <a:latin typeface="+mn-lt"/>
              </a:rPr>
              <a:t>Highlights Regarding Marijuana Research (Continued</a:t>
            </a:r>
            <a:r>
              <a:rPr lang="en-US" sz="4900" b="1" dirty="0" smtClean="0">
                <a:latin typeface="+mn-lt"/>
              </a:rPr>
              <a: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lvl="0" indent="0">
              <a:buNone/>
            </a:pPr>
            <a:endParaRPr lang="en-US" dirty="0"/>
          </a:p>
          <a:p>
            <a:pPr lvl="0"/>
            <a:r>
              <a:rPr lang="en-US" sz="3200" dirty="0" smtClean="0"/>
              <a:t>Regarding </a:t>
            </a:r>
            <a:r>
              <a:rPr lang="en-US" sz="3200" dirty="0"/>
              <a:t>recent research findings on the effects of marijuana use on DNA , see </a:t>
            </a:r>
            <a:r>
              <a:rPr lang="en-US" sz="3200" u="sng" dirty="0">
                <a:hlinkClick r:id="rId2"/>
              </a:rPr>
              <a:t>http://www.dailymail.co.uk/health/article-3607444/Smoking-cannabis-ALTERS-DNA-causing-mutations-trigger-illness-including-cancer.html</a:t>
            </a:r>
            <a:r>
              <a:rPr lang="en-US" sz="3200" dirty="0"/>
              <a:t> . That finding along should cause any user planning on having children to quit his or her use. </a:t>
            </a:r>
          </a:p>
          <a:p>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22</a:t>
            </a:fld>
            <a:endParaRPr lang="en-US"/>
          </a:p>
        </p:txBody>
      </p:sp>
    </p:spTree>
    <p:extLst>
      <p:ext uri="{BB962C8B-B14F-4D97-AF65-F5344CB8AC3E}">
        <p14:creationId xmlns:p14="http://schemas.microsoft.com/office/powerpoint/2010/main" val="647500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2011"/>
            <a:ext cx="10515600" cy="1325563"/>
          </a:xfrm>
        </p:spPr>
        <p:txBody>
          <a:bodyPr>
            <a:normAutofit/>
          </a:bodyPr>
          <a:lstStyle/>
          <a:p>
            <a:r>
              <a:rPr lang="en-US" b="1" dirty="0">
                <a:latin typeface="+mn-lt"/>
              </a:rPr>
              <a:t>Some Highlights Regarding Marijuana Research (Continued)</a:t>
            </a:r>
            <a:endParaRPr lang="en-US" dirty="0">
              <a:latin typeface="+mn-lt"/>
            </a:endParaRPr>
          </a:p>
        </p:txBody>
      </p:sp>
      <p:sp>
        <p:nvSpPr>
          <p:cNvPr id="3" name="Content Placeholder 2"/>
          <p:cNvSpPr>
            <a:spLocks noGrp="1"/>
          </p:cNvSpPr>
          <p:nvPr>
            <p:ph idx="1"/>
          </p:nvPr>
        </p:nvSpPr>
        <p:spPr>
          <a:xfrm>
            <a:off x="838200" y="2187574"/>
            <a:ext cx="10515600" cy="4351338"/>
          </a:xfrm>
        </p:spPr>
        <p:txBody>
          <a:bodyPr>
            <a:normAutofit fontScale="92500"/>
          </a:bodyPr>
          <a:lstStyle/>
          <a:p>
            <a:endParaRPr lang="en-US" dirty="0" smtClean="0"/>
          </a:p>
          <a:p>
            <a:r>
              <a:rPr lang="en-US" sz="3200" dirty="0" smtClean="0"/>
              <a:t>It is important to note that an organization that has been a leading proponent of marijuana legalization has recommended that women who are pregnant should not use marijuana.  There are dispensaries in Colorado that also issue such a warning.  A broader warning is needed, however, for both men and women wishing to have families: Women who wish to have children should not use marijuana before conceiving, during pregnancy, or while nursing.  Men should know that the motility of sperm has been shown to be affected.  </a:t>
            </a:r>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23</a:t>
            </a:fld>
            <a:endParaRPr lang="en-US"/>
          </a:p>
        </p:txBody>
      </p:sp>
    </p:spTree>
    <p:extLst>
      <p:ext uri="{BB962C8B-B14F-4D97-AF65-F5344CB8AC3E}">
        <p14:creationId xmlns:p14="http://schemas.microsoft.com/office/powerpoint/2010/main" val="3139054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3456"/>
            <a:ext cx="10515600" cy="1325563"/>
          </a:xfrm>
        </p:spPr>
        <p:txBody>
          <a:bodyPr/>
          <a:lstStyle/>
          <a:p>
            <a:r>
              <a:rPr lang="en-US" b="1" dirty="0">
                <a:latin typeface="+mn-lt"/>
              </a:rPr>
              <a:t>Some Highlights Regarding Marijuana Research (Continued)</a:t>
            </a:r>
          </a:p>
        </p:txBody>
      </p:sp>
      <p:sp>
        <p:nvSpPr>
          <p:cNvPr id="3" name="Content Placeholder 2"/>
          <p:cNvSpPr>
            <a:spLocks noGrp="1"/>
          </p:cNvSpPr>
          <p:nvPr>
            <p:ph idx="1"/>
          </p:nvPr>
        </p:nvSpPr>
        <p:spPr/>
        <p:txBody>
          <a:bodyPr/>
          <a:lstStyle/>
          <a:p>
            <a:endParaRPr lang="en-US" b="1" dirty="0" smtClean="0"/>
          </a:p>
          <a:p>
            <a:endParaRPr lang="en-US" dirty="0" smtClean="0"/>
          </a:p>
          <a:p>
            <a:r>
              <a:rPr lang="en-US" sz="3600" dirty="0" smtClean="0"/>
              <a:t>Men should also know that marijuana use can lead to the enlargement of male breasts (gynecomastia) and negatively affect the size of male genitalia.</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24</a:t>
            </a:fld>
            <a:endParaRPr lang="en-US"/>
          </a:p>
        </p:txBody>
      </p:sp>
    </p:spTree>
    <p:extLst>
      <p:ext uri="{BB962C8B-B14F-4D97-AF65-F5344CB8AC3E}">
        <p14:creationId xmlns:p14="http://schemas.microsoft.com/office/powerpoint/2010/main" val="1747543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Some Highlights Regarding Marijuana Research (Continued)</a:t>
            </a:r>
          </a:p>
        </p:txBody>
      </p:sp>
      <p:sp>
        <p:nvSpPr>
          <p:cNvPr id="3" name="Content Placeholder 2"/>
          <p:cNvSpPr>
            <a:spLocks noGrp="1"/>
          </p:cNvSpPr>
          <p:nvPr>
            <p:ph idx="1"/>
          </p:nvPr>
        </p:nvSpPr>
        <p:spPr/>
        <p:txBody>
          <a:bodyPr>
            <a:normAutofit lnSpcReduction="10000"/>
          </a:bodyPr>
          <a:lstStyle/>
          <a:p>
            <a:r>
              <a:rPr lang="en-US" sz="3500" b="1" dirty="0"/>
              <a:t>New </a:t>
            </a:r>
            <a:r>
              <a:rPr lang="en-US" sz="3500" b="1" dirty="0" smtClean="0"/>
              <a:t>Study on </a:t>
            </a:r>
            <a:r>
              <a:rPr lang="en-US" sz="3500" b="1" dirty="0"/>
              <a:t>Early Marijuana Use Associated with Abnormal Brain Function, Lower </a:t>
            </a:r>
            <a:r>
              <a:rPr lang="en-US" sz="3500" b="1" dirty="0" smtClean="0"/>
              <a:t>IQ</a:t>
            </a:r>
            <a:r>
              <a:rPr lang="en-US" sz="3500" dirty="0"/>
              <a:t> </a:t>
            </a:r>
            <a:r>
              <a:rPr lang="en-US" sz="3500" dirty="0" smtClean="0"/>
              <a:t>shows that </a:t>
            </a:r>
            <a:r>
              <a:rPr lang="en-US" sz="3500" dirty="0"/>
              <a:t>frequent marijuana users who started using before age 17 “had highly abnormal brain function in areas related to visuo-spatial processing, memory, self-referential activity, and reward processing. Early use was also associated with lower IQ scores. The study found no evidence that marijuana use improved depressive symptoms</a:t>
            </a:r>
            <a:r>
              <a:rPr lang="en-US" sz="3500" dirty="0" smtClean="0"/>
              <a:t>. </a:t>
            </a:r>
            <a:r>
              <a:rPr lang="en-US" sz="3500" dirty="0" smtClean="0"/>
              <a:t>“  </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25</a:t>
            </a:fld>
            <a:endParaRPr lang="en-US"/>
          </a:p>
        </p:txBody>
      </p:sp>
    </p:spTree>
    <p:extLst>
      <p:ext uri="{BB962C8B-B14F-4D97-AF65-F5344CB8AC3E}">
        <p14:creationId xmlns:p14="http://schemas.microsoft.com/office/powerpoint/2010/main" val="3723856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Some Highlights Regarding Marijuana Research (Continued)</a:t>
            </a:r>
            <a:endParaRPr lang="en-US" dirty="0">
              <a:latin typeface="+mn-lt"/>
            </a:endParaRPr>
          </a:p>
        </p:txBody>
      </p:sp>
      <p:sp>
        <p:nvSpPr>
          <p:cNvPr id="3" name="Content Placeholder 2"/>
          <p:cNvSpPr>
            <a:spLocks noGrp="1"/>
          </p:cNvSpPr>
          <p:nvPr>
            <p:ph idx="1"/>
          </p:nvPr>
        </p:nvSpPr>
        <p:spPr/>
        <p:txBody>
          <a:bodyPr>
            <a:normAutofit lnSpcReduction="10000"/>
          </a:bodyPr>
          <a:lstStyle/>
          <a:p>
            <a:endParaRPr lang="en-US" sz="3200" dirty="0" smtClean="0"/>
          </a:p>
          <a:p>
            <a:r>
              <a:rPr lang="en-US" sz="3200" dirty="0" smtClean="0"/>
              <a:t>For further information on the study, see </a:t>
            </a:r>
            <a:r>
              <a:rPr lang="en-US" sz="3200" dirty="0"/>
              <a:t>October 5, 2016 </a:t>
            </a:r>
            <a:r>
              <a:rPr lang="en-US" sz="3200" i="1" dirty="0"/>
              <a:t>Science Daily</a:t>
            </a:r>
            <a:r>
              <a:rPr lang="en-US" sz="3200" dirty="0"/>
              <a:t> article at </a:t>
            </a:r>
            <a:r>
              <a:rPr lang="en-US" sz="3200" dirty="0">
                <a:hlinkClick r:id="rId2"/>
              </a:rPr>
              <a:t>https://www.sciencedaily.com/releases/2016/10/161005160733.htm</a:t>
            </a:r>
            <a:r>
              <a:rPr lang="en-US" sz="3200" dirty="0"/>
              <a:t>   </a:t>
            </a:r>
            <a:r>
              <a:rPr lang="en-US" sz="3200" dirty="0" smtClean="0"/>
              <a:t>Also see </a:t>
            </a:r>
            <a:r>
              <a:rPr lang="en-US" sz="3200" dirty="0"/>
              <a:t>release from the Canadian Lawson Health Research Institute </a:t>
            </a:r>
            <a:r>
              <a:rPr lang="en-US" sz="3200" u="sng" dirty="0"/>
              <a:t>https://www.lawsonresearch.ca/news/early-marijuana-use-associated-abnormal-brain-function-study-reveals</a:t>
            </a:r>
            <a:r>
              <a:rPr lang="en-US" sz="3200" dirty="0"/>
              <a:t>. </a:t>
            </a:r>
            <a:r>
              <a:rPr lang="en-US" sz="3200" dirty="0" smtClean="0"/>
              <a:t> See </a:t>
            </a:r>
            <a:r>
              <a:rPr lang="en-US" sz="3200" dirty="0"/>
              <a:t>study abstract </a:t>
            </a:r>
            <a:r>
              <a:rPr lang="en-US" sz="3200" u="sng" dirty="0"/>
              <a:t>http://onlinelibrary.wiley.com/doi/10.1111/acps.12629/full</a:t>
            </a:r>
            <a:r>
              <a:rPr lang="en-US" sz="3200" dirty="0"/>
              <a:t>.</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26</a:t>
            </a:fld>
            <a:endParaRPr lang="en-US"/>
          </a:p>
        </p:txBody>
      </p:sp>
    </p:spTree>
    <p:extLst>
      <p:ext uri="{BB962C8B-B14F-4D97-AF65-F5344CB8AC3E}">
        <p14:creationId xmlns:p14="http://schemas.microsoft.com/office/powerpoint/2010/main" val="355567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rmAutofit/>
          </a:bodyPr>
          <a:lstStyle/>
          <a:p>
            <a:r>
              <a:rPr lang="en-US" b="1" dirty="0">
                <a:latin typeface="+mn-lt"/>
              </a:rPr>
              <a:t>Some Highlights Regarding Marijuana Research (Continued)</a:t>
            </a:r>
          </a:p>
        </p:txBody>
      </p:sp>
      <p:sp>
        <p:nvSpPr>
          <p:cNvPr id="3" name="Content Placeholder 2"/>
          <p:cNvSpPr>
            <a:spLocks noGrp="1"/>
          </p:cNvSpPr>
          <p:nvPr>
            <p:ph idx="1"/>
          </p:nvPr>
        </p:nvSpPr>
        <p:spPr>
          <a:xfrm>
            <a:off x="735169" y="2506662"/>
            <a:ext cx="10515600" cy="4351338"/>
          </a:xfrm>
        </p:spPr>
        <p:txBody>
          <a:bodyPr>
            <a:normAutofit/>
          </a:bodyPr>
          <a:lstStyle/>
          <a:p>
            <a:pPr marL="0" indent="0">
              <a:buNone/>
            </a:pPr>
            <a:endParaRPr lang="en-US" sz="3200" dirty="0" smtClean="0"/>
          </a:p>
          <a:p>
            <a:pPr marL="0" indent="0">
              <a:buNone/>
            </a:pPr>
            <a:r>
              <a:rPr lang="en-US" sz="3200" dirty="0" smtClean="0"/>
              <a:t>The problem of secondhand marijuana smoke has been reported on in the </a:t>
            </a:r>
            <a:r>
              <a:rPr lang="en-US" sz="3200" b="1" dirty="0" smtClean="0"/>
              <a:t>Journal of the American Heart Association </a:t>
            </a:r>
            <a:r>
              <a:rPr lang="en-US" sz="3200" dirty="0" smtClean="0"/>
              <a:t>in May of 2016.  The UC SF Medical Center findings reported that marijuana </a:t>
            </a:r>
            <a:r>
              <a:rPr lang="en-US" sz="3200" dirty="0"/>
              <a:t>smoke is more harmful to cardiovascular functioning than cigarette smoke.  See </a:t>
            </a:r>
            <a:r>
              <a:rPr lang="en-US" sz="3200" dirty="0">
                <a:hlinkClick r:id="rId2"/>
              </a:rPr>
              <a:t>http://</a:t>
            </a:r>
            <a:r>
              <a:rPr lang="en-US" sz="3200" dirty="0" smtClean="0">
                <a:hlinkClick r:id="rId2"/>
              </a:rPr>
              <a:t>jaha.ahajournals.org/content/5/8/e003858.abstract</a:t>
            </a:r>
            <a:r>
              <a:rPr lang="en-US" sz="3200" dirty="0" smtClean="0"/>
              <a:t>  and </a:t>
            </a:r>
            <a:r>
              <a:rPr lang="en-US" sz="3200" u="sng" dirty="0">
                <a:hlinkClick r:id="rId3"/>
              </a:rPr>
              <a:t>http://news.heart.org/secondhand-marijuana-smoke-damages-blood-vessels-more-than-tobacco-smoke/</a:t>
            </a:r>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27</a:t>
            </a:fld>
            <a:endParaRPr lang="en-US"/>
          </a:p>
        </p:txBody>
      </p:sp>
    </p:spTree>
    <p:extLst>
      <p:ext uri="{BB962C8B-B14F-4D97-AF65-F5344CB8AC3E}">
        <p14:creationId xmlns:p14="http://schemas.microsoft.com/office/powerpoint/2010/main" val="3901312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2854"/>
            <a:ext cx="10515600" cy="1325563"/>
          </a:xfrm>
        </p:spPr>
        <p:txBody>
          <a:bodyPr/>
          <a:lstStyle/>
          <a:p>
            <a:r>
              <a:rPr lang="en-US" b="1" dirty="0">
                <a:latin typeface="+mn-lt"/>
              </a:rPr>
              <a:t>Some Highlights Regarding the Impacts of Marijuana </a:t>
            </a:r>
            <a:r>
              <a:rPr lang="en-US" b="1" dirty="0" smtClean="0">
                <a:latin typeface="+mn-lt"/>
              </a:rPr>
              <a:t>Use</a:t>
            </a:r>
            <a:endParaRPr lang="en-US" b="1" dirty="0">
              <a:latin typeface="+mn-lt"/>
            </a:endParaRPr>
          </a:p>
        </p:txBody>
      </p:sp>
      <p:sp>
        <p:nvSpPr>
          <p:cNvPr id="3" name="Content Placeholder 2"/>
          <p:cNvSpPr>
            <a:spLocks noGrp="1"/>
          </p:cNvSpPr>
          <p:nvPr>
            <p:ph idx="1"/>
          </p:nvPr>
        </p:nvSpPr>
        <p:spPr/>
        <p:txBody>
          <a:bodyPr/>
          <a:lstStyle/>
          <a:p>
            <a:pPr marL="0" indent="0">
              <a:buNone/>
            </a:pPr>
            <a:endParaRPr lang="en-US" sz="3600" dirty="0" smtClean="0"/>
          </a:p>
          <a:p>
            <a:r>
              <a:rPr lang="en-US" sz="3600" dirty="0" smtClean="0"/>
              <a:t>What are the societal impacts of marijuana use. There </a:t>
            </a:r>
            <a:r>
              <a:rPr lang="en-US" sz="3600" dirty="0"/>
              <a:t>is a drug </a:t>
            </a:r>
            <a:r>
              <a:rPr lang="en-US" sz="3600" dirty="0" smtClean="0"/>
              <a:t>problem that involves the use of psychoactive substances, including marijuana.   The </a:t>
            </a:r>
            <a:r>
              <a:rPr lang="en-US" sz="3600" dirty="0"/>
              <a:t>problem is overwhelming current resources to deal with it.  At the same time policies are being put in place or considered that would increase the size of an already seemingly intractable problem.</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28</a:t>
            </a:fld>
            <a:endParaRPr lang="en-US"/>
          </a:p>
        </p:txBody>
      </p:sp>
    </p:spTree>
    <p:extLst>
      <p:ext uri="{BB962C8B-B14F-4D97-AF65-F5344CB8AC3E}">
        <p14:creationId xmlns:p14="http://schemas.microsoft.com/office/powerpoint/2010/main" val="4231279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900" b="1" dirty="0">
                <a:latin typeface="+mn-lt"/>
              </a:rPr>
              <a:t>Some Highlights Regarding the Impacts of Marijuana Use</a:t>
            </a:r>
            <a:r>
              <a:rPr lang="en-US" dirty="0"/>
              <a:t/>
            </a:r>
            <a:br>
              <a:rPr lang="en-US" dirty="0"/>
            </a:b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It is important to recognize the increase in fatal car crashes that were marijuana-related in both the states of Washington and Colorado.</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29</a:t>
            </a:fld>
            <a:endParaRPr lang="en-US"/>
          </a:p>
        </p:txBody>
      </p:sp>
    </p:spTree>
    <p:extLst>
      <p:ext uri="{BB962C8B-B14F-4D97-AF65-F5344CB8AC3E}">
        <p14:creationId xmlns:p14="http://schemas.microsoft.com/office/powerpoint/2010/main" val="346162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808" y="313610"/>
            <a:ext cx="10515600" cy="1325563"/>
          </a:xfrm>
        </p:spPr>
        <p:txBody>
          <a:bodyPr>
            <a:normAutofit/>
          </a:bodyPr>
          <a:lstStyle/>
          <a:p>
            <a:r>
              <a:rPr lang="en-US" b="1" dirty="0" smtClean="0">
                <a:latin typeface="+mn-lt"/>
              </a:rPr>
              <a:t>Statements </a:t>
            </a:r>
            <a:r>
              <a:rPr lang="en-US" b="1" dirty="0">
                <a:latin typeface="+mn-lt"/>
              </a:rPr>
              <a:t>by Bertha Madras, Ph.D.</a:t>
            </a:r>
          </a:p>
        </p:txBody>
      </p:sp>
      <p:sp>
        <p:nvSpPr>
          <p:cNvPr id="3" name="Content Placeholder 2"/>
          <p:cNvSpPr>
            <a:spLocks noGrp="1"/>
          </p:cNvSpPr>
          <p:nvPr>
            <p:ph idx="1"/>
          </p:nvPr>
        </p:nvSpPr>
        <p:spPr/>
        <p:txBody>
          <a:bodyPr>
            <a:normAutofit fontScale="92500" lnSpcReduction="10000"/>
          </a:bodyPr>
          <a:lstStyle/>
          <a:p>
            <a:r>
              <a:rPr lang="en-US" sz="3500" dirty="0">
                <a:ea typeface="Calibri" panose="020F0502020204030204" pitchFamily="34" charset="0"/>
              </a:rPr>
              <a:t> </a:t>
            </a:r>
            <a:r>
              <a:rPr lang="en-US" sz="3500" dirty="0" smtClean="0">
                <a:ea typeface="Calibri" panose="020F0502020204030204" pitchFamily="34" charset="0"/>
              </a:rPr>
              <a:t>Dr. Madras concluded her extensive arguments that she had made during the debate </a:t>
            </a:r>
            <a:r>
              <a:rPr lang="en-US" sz="3500" dirty="0">
                <a:ea typeface="Calibri" panose="020F0502020204030204" pitchFamily="34" charset="0"/>
              </a:rPr>
              <a:t>saying that </a:t>
            </a:r>
            <a:endParaRPr lang="en-US" sz="3500" dirty="0" smtClean="0">
              <a:ea typeface="Calibri" panose="020F0502020204030204" pitchFamily="34" charset="0"/>
            </a:endParaRPr>
          </a:p>
          <a:p>
            <a:pPr marL="0" indent="0">
              <a:buNone/>
            </a:pPr>
            <a:endParaRPr lang="en-US" sz="3500" dirty="0" smtClean="0">
              <a:ea typeface="Calibri" panose="020F0502020204030204" pitchFamily="34" charset="0"/>
            </a:endParaRPr>
          </a:p>
          <a:p>
            <a:pPr marL="0" indent="0">
              <a:buNone/>
            </a:pPr>
            <a:r>
              <a:rPr lang="en-US" sz="3500" b="1" dirty="0">
                <a:highlight>
                  <a:srgbClr val="FFFF00"/>
                </a:highlight>
                <a:ea typeface="Calibri" panose="020F0502020204030204" pitchFamily="34" charset="0"/>
              </a:rPr>
              <a:t> </a:t>
            </a:r>
            <a:r>
              <a:rPr lang="en-US" sz="3500" b="1" dirty="0" smtClean="0">
                <a:highlight>
                  <a:srgbClr val="FFFF00"/>
                </a:highlight>
                <a:ea typeface="Calibri" panose="020F0502020204030204" pitchFamily="34" charset="0"/>
              </a:rPr>
              <a:t>               “</a:t>
            </a:r>
            <a:r>
              <a:rPr lang="en-US" sz="3500" b="1" dirty="0">
                <a:highlight>
                  <a:srgbClr val="FFFF00"/>
                </a:highlight>
                <a:ea typeface="Calibri" panose="020F0502020204030204" pitchFamily="34" charset="0"/>
              </a:rPr>
              <a:t>there is not the evidence that </a:t>
            </a:r>
            <a:endParaRPr lang="en-US" sz="3500" b="1" dirty="0" smtClean="0">
              <a:highlight>
                <a:srgbClr val="FFFF00"/>
              </a:highlight>
              <a:ea typeface="Calibri" panose="020F0502020204030204" pitchFamily="34" charset="0"/>
            </a:endParaRPr>
          </a:p>
          <a:p>
            <a:pPr marL="0" indent="0">
              <a:buNone/>
            </a:pPr>
            <a:r>
              <a:rPr lang="en-US" sz="3500" b="1" dirty="0">
                <a:highlight>
                  <a:srgbClr val="FFFF00"/>
                </a:highlight>
                <a:ea typeface="Calibri" panose="020F0502020204030204" pitchFamily="34" charset="0"/>
              </a:rPr>
              <a:t> </a:t>
            </a:r>
            <a:r>
              <a:rPr lang="en-US" sz="3500" b="1" dirty="0" smtClean="0">
                <a:highlight>
                  <a:srgbClr val="FFFF00"/>
                </a:highlight>
                <a:ea typeface="Calibri" panose="020F0502020204030204" pitchFamily="34" charset="0"/>
              </a:rPr>
              <a:t>      whole </a:t>
            </a:r>
            <a:r>
              <a:rPr lang="en-US" sz="3500" b="1" dirty="0">
                <a:highlight>
                  <a:srgbClr val="FFFF00"/>
                </a:highlight>
                <a:ea typeface="Calibri" panose="020F0502020204030204" pitchFamily="34" charset="0"/>
              </a:rPr>
              <a:t>plant marijuana is safe or effective”.</a:t>
            </a:r>
            <a:r>
              <a:rPr lang="en-US" sz="3500" dirty="0">
                <a:ea typeface="Calibri" panose="020F0502020204030204" pitchFamily="34" charset="0"/>
              </a:rPr>
              <a:t> </a:t>
            </a:r>
            <a:endParaRPr lang="en-US" sz="3500" dirty="0" smtClean="0">
              <a:ea typeface="Calibri" panose="020F0502020204030204" pitchFamily="34" charset="0"/>
            </a:endParaRPr>
          </a:p>
          <a:p>
            <a:pPr marL="0" indent="0">
              <a:buNone/>
            </a:pPr>
            <a:endParaRPr lang="en-US" sz="3500" dirty="0">
              <a:ea typeface="Calibri" panose="020F0502020204030204" pitchFamily="34" charset="0"/>
            </a:endParaRPr>
          </a:p>
          <a:p>
            <a:r>
              <a:rPr lang="en-US" sz="3500" dirty="0" smtClean="0">
                <a:ea typeface="Calibri" panose="020F0502020204030204" pitchFamily="34" charset="0"/>
              </a:rPr>
              <a:t>Then </a:t>
            </a:r>
            <a:r>
              <a:rPr lang="en-US" sz="3500" dirty="0">
                <a:ea typeface="Calibri" panose="020F0502020204030204" pitchFamily="34" charset="0"/>
              </a:rPr>
              <a:t>Dr. Madras’ extraordinarily eloquent concluding remarks took the debate to a different level.  The following remarks that </a:t>
            </a:r>
            <a:r>
              <a:rPr lang="en-US" sz="3500" dirty="0" smtClean="0">
                <a:ea typeface="Calibri" panose="020F0502020204030204" pitchFamily="34" charset="0"/>
              </a:rPr>
              <a:t>were </a:t>
            </a:r>
            <a:r>
              <a:rPr lang="en-US" sz="3500" dirty="0">
                <a:ea typeface="Calibri" panose="020F0502020204030204" pitchFamily="34" charset="0"/>
              </a:rPr>
              <a:t>as follows:</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3</a:t>
            </a:fld>
            <a:endParaRPr lang="en-US"/>
          </a:p>
        </p:txBody>
      </p:sp>
    </p:spTree>
    <p:extLst>
      <p:ext uri="{BB962C8B-B14F-4D97-AF65-F5344CB8AC3E}">
        <p14:creationId xmlns:p14="http://schemas.microsoft.com/office/powerpoint/2010/main" val="3949034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Some Highlights Regarding the Impacts of Marijuana Use (Continued)</a:t>
            </a:r>
          </a:p>
        </p:txBody>
      </p:sp>
      <p:graphicFrame>
        <p:nvGraphicFramePr>
          <p:cNvPr id="4" name="Content Placeholder 3"/>
          <p:cNvGraphicFramePr>
            <a:graphicFrameLocks noGrp="1"/>
          </p:cNvGraphicFramePr>
          <p:nvPr>
            <p:ph idx="1"/>
          </p:nvPr>
        </p:nvGraphicFramePr>
        <p:xfrm>
          <a:off x="3409950" y="3909854"/>
          <a:ext cx="5372100" cy="182880"/>
        </p:xfrm>
        <a:graphic>
          <a:graphicData uri="http://schemas.openxmlformats.org/drawingml/2006/table">
            <a:tbl>
              <a:tblPr firstRow="1" firstCol="1" bandRow="1">
                <a:tableStyleId>{5C22544A-7EE6-4342-B048-85BDC9FD1C3A}</a:tableStyleId>
              </a:tblPr>
              <a:tblGrid>
                <a:gridCol w="5372100"/>
              </a:tblGrid>
              <a:tr h="0">
                <a:tc>
                  <a:txBody>
                    <a:bodyPr/>
                    <a:lstStyle/>
                    <a:p>
                      <a:pPr marL="0" marR="0" algn="l">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85725" marR="0" marT="0" marB="0"/>
                </a:tc>
              </a:tr>
            </a:tbl>
          </a:graphicData>
        </a:graphic>
      </p:graphicFrame>
      <p:pic>
        <p:nvPicPr>
          <p:cNvPr id="2049" name="Picture 1" descr="https://gallery.mailchimp.com/2138d91b74dd79cbf58e302bf/images/6a0c4b8d-98f6-428f-a64d-41b6072cc6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439" y="2988859"/>
            <a:ext cx="5372100" cy="32385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E0748CB6-4FA3-4C92-8971-CC7B62434B7C}" type="slidenum">
              <a:rPr lang="en-US" smtClean="0"/>
              <a:t>30</a:t>
            </a:fld>
            <a:endParaRPr lang="en-US"/>
          </a:p>
        </p:txBody>
      </p:sp>
    </p:spTree>
    <p:extLst>
      <p:ext uri="{BB962C8B-B14F-4D97-AF65-F5344CB8AC3E}">
        <p14:creationId xmlns:p14="http://schemas.microsoft.com/office/powerpoint/2010/main" val="210466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Highlights Regarding the Impacts of Marijuana Use (Continued)</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4699" y="1910265"/>
            <a:ext cx="5744377" cy="4172532"/>
          </a:xfrm>
        </p:spPr>
      </p:pic>
      <p:sp>
        <p:nvSpPr>
          <p:cNvPr id="3" name="Slide Number Placeholder 2"/>
          <p:cNvSpPr>
            <a:spLocks noGrp="1"/>
          </p:cNvSpPr>
          <p:nvPr>
            <p:ph type="sldNum" sz="quarter" idx="12"/>
          </p:nvPr>
        </p:nvSpPr>
        <p:spPr/>
        <p:txBody>
          <a:bodyPr/>
          <a:lstStyle/>
          <a:p>
            <a:fld id="{E0748CB6-4FA3-4C92-8971-CC7B62434B7C}" type="slidenum">
              <a:rPr lang="en-US" smtClean="0"/>
              <a:t>31</a:t>
            </a:fld>
            <a:endParaRPr lang="en-US"/>
          </a:p>
        </p:txBody>
      </p:sp>
    </p:spTree>
    <p:extLst>
      <p:ext uri="{BB962C8B-B14F-4D97-AF65-F5344CB8AC3E}">
        <p14:creationId xmlns:p14="http://schemas.microsoft.com/office/powerpoint/2010/main" val="1574147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382" y="1162843"/>
            <a:ext cx="10515600" cy="1325563"/>
          </a:xfrm>
        </p:spPr>
        <p:txBody>
          <a:bodyPr/>
          <a:lstStyle/>
          <a:p>
            <a:r>
              <a:rPr lang="en-US" b="1" dirty="0">
                <a:latin typeface="+mn-lt"/>
              </a:rPr>
              <a:t>Some Highlights Regarding </a:t>
            </a:r>
            <a:r>
              <a:rPr lang="en-US" b="1" dirty="0" smtClean="0">
                <a:latin typeface="+mn-lt"/>
              </a:rPr>
              <a:t>Impacts of Marijuana Use (Continued)</a:t>
            </a:r>
            <a:endParaRPr lang="en-US" b="1"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buNone/>
            </a:pPr>
            <a:endParaRPr lang="en-US" dirty="0"/>
          </a:p>
          <a:p>
            <a:r>
              <a:rPr lang="en-US" sz="3200" dirty="0" smtClean="0"/>
              <a:t>As noted earlier, addiction has been found in youth and adults using marijuana. An </a:t>
            </a:r>
            <a:r>
              <a:rPr lang="en-US" sz="3200" dirty="0"/>
              <a:t>extensive review entitled “What has research over the past two decades revealed about the adverse health effects of recreational cannabis use?” was published October 7, 2014.   In it, Professor Wayne Hall, National Addiction Center at King’s College in London revealed among many other findings that one in six youth who use marijuana becomes addicted and one in ten adults becomes addicted. (See </a:t>
            </a:r>
            <a:r>
              <a:rPr lang="en-US" sz="3200" dirty="0">
                <a:hlinkClick r:id="rId2"/>
              </a:rPr>
              <a:t>http://</a:t>
            </a:r>
            <a:r>
              <a:rPr lang="en-US" sz="3200" dirty="0" smtClean="0">
                <a:hlinkClick r:id="rId2"/>
              </a:rPr>
              <a:t>onlinelibrary.wiley.com/doi/10.1111/add.12703/full</a:t>
            </a:r>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32</a:t>
            </a:fld>
            <a:endParaRPr lang="en-US"/>
          </a:p>
        </p:txBody>
      </p:sp>
    </p:spTree>
    <p:extLst>
      <p:ext uri="{BB962C8B-B14F-4D97-AF65-F5344CB8AC3E}">
        <p14:creationId xmlns:p14="http://schemas.microsoft.com/office/powerpoint/2010/main" val="4177279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10" y="1369677"/>
            <a:ext cx="10515600" cy="1325563"/>
          </a:xfrm>
        </p:spPr>
        <p:txBody>
          <a:bodyPr>
            <a:normAutofit/>
          </a:bodyPr>
          <a:lstStyle/>
          <a:p>
            <a:r>
              <a:rPr lang="en-US" b="1" dirty="0" smtClean="0">
                <a:latin typeface="+mn-lt"/>
              </a:rPr>
              <a:t>Some Highlights Regarding the Impacts of Marijuana Use (Continued)</a:t>
            </a:r>
            <a:endParaRPr lang="en-US" b="1" dirty="0">
              <a:latin typeface="+mn-lt"/>
            </a:endParaRPr>
          </a:p>
        </p:txBody>
      </p:sp>
      <p:sp>
        <p:nvSpPr>
          <p:cNvPr id="3" name="Content Placeholder 2"/>
          <p:cNvSpPr>
            <a:spLocks noGrp="1"/>
          </p:cNvSpPr>
          <p:nvPr>
            <p:ph idx="1"/>
          </p:nvPr>
        </p:nvSpPr>
        <p:spPr/>
        <p:txBody>
          <a:bodyPr/>
          <a:lstStyle/>
          <a:p>
            <a:endParaRPr lang="en-US" dirty="0" smtClean="0"/>
          </a:p>
          <a:p>
            <a:endParaRPr lang="en-US" dirty="0"/>
          </a:p>
          <a:p>
            <a:r>
              <a:rPr lang="en-US" sz="3200" dirty="0" smtClean="0"/>
              <a:t>Here are some additional impacts that need to be recognized:</a:t>
            </a:r>
          </a:p>
          <a:p>
            <a:pPr marL="0" indent="0">
              <a:buNone/>
            </a:pPr>
            <a:r>
              <a:rPr lang="en-US" sz="3200" dirty="0" smtClean="0"/>
              <a:t>  More Colorado kids hospitalized for marijuana   since legalization Posted 6:14 pm, July 27, 2016, by </a:t>
            </a:r>
            <a:r>
              <a:rPr lang="en-US" sz="3200" u="sng" dirty="0" smtClean="0">
                <a:hlinkClick r:id="rId2" tooltip="Posts by CNN Wire"/>
              </a:rPr>
              <a:t>CNN Wire</a:t>
            </a:r>
            <a:r>
              <a:rPr lang="en-US" sz="3200" dirty="0" smtClean="0"/>
              <a:t> </a:t>
            </a:r>
            <a:r>
              <a:rPr lang="en-US" sz="3200" u="sng" dirty="0" smtClean="0">
                <a:hlinkClick r:id="rId3"/>
              </a:rPr>
              <a:t>http://wtvr.com/2016/07/27/more-colorado-kids-hospitalized-for-marijuana-since-legalization/</a:t>
            </a:r>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33</a:t>
            </a:fld>
            <a:endParaRPr lang="en-US"/>
          </a:p>
        </p:txBody>
      </p:sp>
    </p:spTree>
    <p:extLst>
      <p:ext uri="{BB962C8B-B14F-4D97-AF65-F5344CB8AC3E}">
        <p14:creationId xmlns:p14="http://schemas.microsoft.com/office/powerpoint/2010/main" val="1097084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8613"/>
            <a:ext cx="10515600" cy="1325563"/>
          </a:xfrm>
        </p:spPr>
        <p:txBody>
          <a:bodyPr>
            <a:normAutofit/>
          </a:bodyPr>
          <a:lstStyle/>
          <a:p>
            <a:r>
              <a:rPr lang="en-US" b="1" dirty="0">
                <a:latin typeface="+mn-lt"/>
              </a:rPr>
              <a:t>Some Highlights Regarding the Impacts of Marijuana Use (Continued)</a:t>
            </a:r>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sz="3200" dirty="0" smtClean="0"/>
              <a:t>Some news </a:t>
            </a:r>
            <a:r>
              <a:rPr lang="en-US" sz="3200" dirty="0"/>
              <a:t>items on marijuana, the homeless crisis and the affordable housing crisis (apparently all intertwined) in </a:t>
            </a:r>
            <a:r>
              <a:rPr lang="en-US" sz="3200" dirty="0" smtClean="0"/>
              <a:t>Colorado:</a:t>
            </a:r>
            <a:r>
              <a:rPr lang="en-US" sz="3200" dirty="0"/>
              <a:t>  </a:t>
            </a:r>
            <a:endParaRPr lang="en-US" sz="3200" b="1" dirty="0" smtClean="0"/>
          </a:p>
          <a:p>
            <a:r>
              <a:rPr lang="en-US" sz="3200" b="1" dirty="0" smtClean="0"/>
              <a:t>Marijuana </a:t>
            </a:r>
            <a:r>
              <a:rPr lang="en-US" sz="3200" b="1" dirty="0"/>
              <a:t>Legalization In Colorado: How Recreational Weed Is Attracting People, But Spiking The State’s Homeless Rate [PART ONE] </a:t>
            </a:r>
            <a:r>
              <a:rPr lang="en-US" sz="3200" dirty="0"/>
              <a:t>By </a:t>
            </a:r>
            <a:r>
              <a:rPr lang="en-US" sz="3200" u="sng" dirty="0">
                <a:hlinkClick r:id="rId2"/>
              </a:rPr>
              <a:t>Joel Warner</a:t>
            </a:r>
            <a:r>
              <a:rPr lang="en-US" sz="3200" dirty="0"/>
              <a:t> </a:t>
            </a:r>
            <a:r>
              <a:rPr lang="en-US" sz="3200" u="sng" dirty="0">
                <a:hlinkClick r:id="rId3"/>
              </a:rPr>
              <a:t>@</a:t>
            </a:r>
            <a:r>
              <a:rPr lang="en-US" sz="3200" u="sng" dirty="0" err="1">
                <a:hlinkClick r:id="rId3"/>
              </a:rPr>
              <a:t>joelmwarner</a:t>
            </a:r>
            <a:r>
              <a:rPr lang="en-US" sz="3200" dirty="0"/>
              <a:t> On 06/20/16 AT 4:01 AM    </a:t>
            </a:r>
            <a:r>
              <a:rPr lang="en-US" sz="3200" u="sng" dirty="0">
                <a:hlinkClick r:id="rId4"/>
              </a:rPr>
              <a:t>http://www.ibtimes.com/marijuana-legalization-colorado-how-recreational-weed-attracting-people-spiking-2374204</a:t>
            </a:r>
            <a:endParaRPr lang="en-US" sz="3200"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34</a:t>
            </a:fld>
            <a:endParaRPr lang="en-US"/>
          </a:p>
        </p:txBody>
      </p:sp>
    </p:spTree>
    <p:extLst>
      <p:ext uri="{BB962C8B-B14F-4D97-AF65-F5344CB8AC3E}">
        <p14:creationId xmlns:p14="http://schemas.microsoft.com/office/powerpoint/2010/main" val="2635864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r>
              <a:rPr lang="en-US" b="1" dirty="0">
                <a:latin typeface="+mn-lt"/>
              </a:rPr>
              <a:t>Some Highlights Regarding the Impacts of Marijuana Use (Continued)</a:t>
            </a: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r>
              <a:rPr lang="en-US" sz="3500" dirty="0" smtClean="0"/>
              <a:t>More n</a:t>
            </a:r>
            <a:r>
              <a:rPr lang="en-US" sz="3500" dirty="0" smtClean="0"/>
              <a:t>ews </a:t>
            </a:r>
            <a:r>
              <a:rPr lang="en-US" sz="3500" dirty="0" smtClean="0"/>
              <a:t>items </a:t>
            </a:r>
            <a:r>
              <a:rPr lang="en-US" sz="3500" dirty="0"/>
              <a:t>on </a:t>
            </a:r>
            <a:r>
              <a:rPr lang="en-US" sz="3500" dirty="0" smtClean="0"/>
              <a:t>marijuana relating to the homeless </a:t>
            </a:r>
            <a:r>
              <a:rPr lang="en-US" sz="3500" dirty="0"/>
              <a:t>crisis </a:t>
            </a:r>
            <a:r>
              <a:rPr lang="en-US" sz="3500" dirty="0" smtClean="0"/>
              <a:t>in Colorado </a:t>
            </a:r>
            <a:r>
              <a:rPr lang="en-US" sz="3500" dirty="0"/>
              <a:t>  </a:t>
            </a:r>
            <a:endParaRPr lang="en-US" sz="3500" b="1" dirty="0"/>
          </a:p>
          <a:p>
            <a:pPr marL="0" indent="0">
              <a:buNone/>
            </a:pPr>
            <a:endParaRPr lang="en-US" sz="3500" dirty="0"/>
          </a:p>
          <a:p>
            <a:r>
              <a:rPr lang="en-US" sz="3500" b="1" dirty="0"/>
              <a:t>Marijuana Legalization: Pot Brings Poor People To Colorado, But What’s Being Done To Help Them? [PART TWO] </a:t>
            </a:r>
            <a:r>
              <a:rPr lang="en-US" sz="3500" dirty="0"/>
              <a:t>By </a:t>
            </a:r>
            <a:r>
              <a:rPr lang="en-US" sz="3500" u="sng" dirty="0">
                <a:hlinkClick r:id="rId2"/>
              </a:rPr>
              <a:t>Joel Warner</a:t>
            </a:r>
            <a:r>
              <a:rPr lang="en-US" sz="3500" dirty="0"/>
              <a:t> </a:t>
            </a:r>
            <a:r>
              <a:rPr lang="en-US" sz="3500" u="sng" dirty="0">
                <a:hlinkClick r:id="rId3"/>
              </a:rPr>
              <a:t>@</a:t>
            </a:r>
            <a:r>
              <a:rPr lang="en-US" sz="3500" u="sng" dirty="0" err="1">
                <a:hlinkClick r:id="rId3"/>
              </a:rPr>
              <a:t>joelmwarner</a:t>
            </a:r>
            <a:r>
              <a:rPr lang="en-US" sz="3500" dirty="0"/>
              <a:t> On 06/21/16 AT 4:00 AM      </a:t>
            </a:r>
            <a:r>
              <a:rPr lang="en-US" sz="3500" u="sng" dirty="0">
                <a:hlinkClick r:id="rId4"/>
              </a:rPr>
              <a:t>http://www.ibtimes.com/marijuana-legalization-pot-brings-poor-people-colorado-whats-being-done-help-them-2378769</a:t>
            </a:r>
            <a:r>
              <a:rPr lang="en-US" sz="3500" dirty="0"/>
              <a:t> </a:t>
            </a:r>
          </a:p>
          <a:p>
            <a:pPr marL="0" indent="0">
              <a:buNone/>
            </a:pPr>
            <a:endParaRPr lang="en-US" sz="3500" dirty="0"/>
          </a:p>
          <a:p>
            <a:r>
              <a:rPr lang="en-US" sz="3500" b="1" dirty="0"/>
              <a:t>Salvation Army: Denver on ‘breaking point’ with homeless population  </a:t>
            </a:r>
            <a:r>
              <a:rPr lang="en-US" sz="3500" dirty="0"/>
              <a:t>Posted 4:58 pm, July 7, 2016, by </a:t>
            </a:r>
            <a:r>
              <a:rPr lang="en-US" sz="3500" u="sng" dirty="0">
                <a:hlinkClick r:id="rId5" tooltip="Posts by Joe St. George"/>
              </a:rPr>
              <a:t>Joe St. George</a:t>
            </a:r>
            <a:r>
              <a:rPr lang="en-US" sz="3500" dirty="0"/>
              <a:t>, Updated at 06:23pm, July 7, 2016   </a:t>
            </a:r>
            <a:r>
              <a:rPr lang="en-US" sz="3500" u="sng" dirty="0">
                <a:hlinkClick r:id="rId6"/>
              </a:rPr>
              <a:t>http://kdvr.com/2016/07/07/salvation-army-denver-on-breaking-point-with-homeless-population</a:t>
            </a:r>
            <a:r>
              <a:rPr lang="en-US" u="sng" dirty="0">
                <a:hlinkClick r:id="rId6"/>
              </a:rPr>
              <a:t>/</a:t>
            </a:r>
            <a:endParaRPr lang="en-US" dirty="0"/>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35</a:t>
            </a:fld>
            <a:endParaRPr lang="en-US"/>
          </a:p>
        </p:txBody>
      </p:sp>
    </p:spTree>
    <p:extLst>
      <p:ext uri="{BB962C8B-B14F-4D97-AF65-F5344CB8AC3E}">
        <p14:creationId xmlns:p14="http://schemas.microsoft.com/office/powerpoint/2010/main" val="46396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Sources of Research References and Resources Concerning Marijuana</a:t>
            </a:r>
            <a:endParaRPr lang="en-US" b="1" dirty="0">
              <a:latin typeface="+mn-lt"/>
            </a:endParaRPr>
          </a:p>
        </p:txBody>
      </p:sp>
      <p:sp>
        <p:nvSpPr>
          <p:cNvPr id="3" name="Content Placeholder 2"/>
          <p:cNvSpPr>
            <a:spLocks noGrp="1"/>
          </p:cNvSpPr>
          <p:nvPr>
            <p:ph idx="1"/>
          </p:nvPr>
        </p:nvSpPr>
        <p:spPr/>
        <p:txBody>
          <a:bodyPr>
            <a:normAutofit fontScale="92500" lnSpcReduction="20000"/>
          </a:bodyPr>
          <a:lstStyle/>
          <a:p>
            <a:pPr marL="0" lvl="0" indent="0">
              <a:buNone/>
            </a:pPr>
            <a:endParaRPr lang="en-US" i="1" dirty="0" smtClean="0"/>
          </a:p>
          <a:p>
            <a:pPr lvl="0"/>
            <a:r>
              <a:rPr lang="en-US" sz="3500" i="1" dirty="0" smtClean="0"/>
              <a:t>For </a:t>
            </a:r>
            <a:r>
              <a:rPr lang="en-US" sz="3500" i="1" dirty="0"/>
              <a:t>a 33 page list of references and resources on the harmfulness of marijuana, see </a:t>
            </a:r>
            <a:r>
              <a:rPr lang="en-US" sz="3500" i="1" u="sng" dirty="0">
                <a:hlinkClick r:id="rId2"/>
              </a:rPr>
              <a:t>http://GordonDrugAbusePrevention.com</a:t>
            </a:r>
            <a:r>
              <a:rPr lang="en-US" sz="3500" i="1" dirty="0"/>
              <a:t> </a:t>
            </a:r>
            <a:r>
              <a:rPr lang="en-US" sz="3500" i="1" dirty="0" smtClean="0"/>
              <a:t>.</a:t>
            </a:r>
          </a:p>
          <a:p>
            <a:pPr marL="0" lvl="0" indent="0">
              <a:buNone/>
            </a:pPr>
            <a:endParaRPr lang="en-US" sz="3500" i="1" dirty="0" smtClean="0"/>
          </a:p>
          <a:p>
            <a:pPr lvl="0"/>
            <a:r>
              <a:rPr lang="en-US" sz="3500" i="1" dirty="0"/>
              <a:t> </a:t>
            </a:r>
            <a:r>
              <a:rPr lang="en-US" sz="3500" i="1" dirty="0" smtClean="0"/>
              <a:t>The Marijuana Report:   </a:t>
            </a:r>
            <a:r>
              <a:rPr lang="en-US" sz="3500" dirty="0" smtClean="0"/>
              <a:t>To subscribe to The Marijuana Report, a free weekly e-newsletter</a:t>
            </a:r>
            <a:r>
              <a:rPr lang="en-US" sz="3500" dirty="0"/>
              <a:t>, </a:t>
            </a:r>
            <a:r>
              <a:rPr lang="en-US" sz="3500" dirty="0">
                <a:hlinkClick r:id="rId3"/>
              </a:rPr>
              <a:t>http://themarijuanareport.org/subscribe</a:t>
            </a:r>
            <a:r>
              <a:rPr lang="en-US" sz="3500" dirty="0" smtClean="0">
                <a:hlinkClick r:id="rId3"/>
              </a:rPr>
              <a:t>/</a:t>
            </a:r>
            <a:r>
              <a:rPr lang="en-US" sz="3500" dirty="0" smtClean="0"/>
              <a:t> </a:t>
            </a:r>
          </a:p>
          <a:p>
            <a:pPr lvl="0"/>
            <a:r>
              <a:rPr lang="en-US" sz="3500" dirty="0" smtClean="0"/>
              <a:t>(Note: Credit for Graphs on Slides 30 and 31  is due The Marijuana Report.)</a:t>
            </a:r>
            <a:endParaRPr lang="en-US" sz="3500" dirty="0"/>
          </a:p>
        </p:txBody>
      </p:sp>
      <p:sp>
        <p:nvSpPr>
          <p:cNvPr id="4" name="Slide Number Placeholder 3"/>
          <p:cNvSpPr>
            <a:spLocks noGrp="1"/>
          </p:cNvSpPr>
          <p:nvPr>
            <p:ph type="sldNum" sz="quarter" idx="12"/>
          </p:nvPr>
        </p:nvSpPr>
        <p:spPr/>
        <p:txBody>
          <a:bodyPr/>
          <a:lstStyle/>
          <a:p>
            <a:fld id="{E0748CB6-4FA3-4C92-8971-CC7B62434B7C}" type="slidenum">
              <a:rPr lang="en-US" smtClean="0"/>
              <a:t>36</a:t>
            </a:fld>
            <a:endParaRPr lang="en-US"/>
          </a:p>
        </p:txBody>
      </p:sp>
    </p:spTree>
    <p:extLst>
      <p:ext uri="{BB962C8B-B14F-4D97-AF65-F5344CB8AC3E}">
        <p14:creationId xmlns:p14="http://schemas.microsoft.com/office/powerpoint/2010/main" val="243574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Frequently Heard Arguments by Proponents</a:t>
            </a:r>
            <a:endParaRPr lang="en-US" b="1" dirty="0">
              <a:latin typeface="+mn-lt"/>
            </a:endParaRPr>
          </a:p>
        </p:txBody>
      </p:sp>
      <p:sp>
        <p:nvSpPr>
          <p:cNvPr id="3" name="Content Placeholder 2"/>
          <p:cNvSpPr>
            <a:spLocks noGrp="1"/>
          </p:cNvSpPr>
          <p:nvPr>
            <p:ph idx="1"/>
          </p:nvPr>
        </p:nvSpPr>
        <p:spPr/>
        <p:txBody>
          <a:bodyPr/>
          <a:lstStyle/>
          <a:p>
            <a:pPr lvl="0"/>
            <a:r>
              <a:rPr lang="en-US" sz="3600" dirty="0" smtClean="0"/>
              <a:t>The follow are some of the most often heard arguments used by proponents of marijuana use and proponents of legalization.</a:t>
            </a:r>
          </a:p>
          <a:p>
            <a:pPr lvl="0"/>
            <a:r>
              <a:rPr lang="en-US" sz="3600" b="1" dirty="0" smtClean="0"/>
              <a:t>Libertarian </a:t>
            </a:r>
            <a:r>
              <a:rPr lang="en-US" sz="3600" b="1" dirty="0"/>
              <a:t>Proponent’s Argument:</a:t>
            </a:r>
          </a:p>
          <a:p>
            <a:pPr marL="0" indent="0">
              <a:buNone/>
            </a:pPr>
            <a:r>
              <a:rPr lang="en-US" sz="3600" dirty="0"/>
              <a:t>“It is my life, my mind and my body and I should be free to do what I want to with them” or “I should be free to use the intoxicant of my choice” and “My use of marijuana is not hurting anyone.”</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37</a:t>
            </a:fld>
            <a:endParaRPr lang="en-US"/>
          </a:p>
        </p:txBody>
      </p:sp>
    </p:spTree>
    <p:extLst>
      <p:ext uri="{BB962C8B-B14F-4D97-AF65-F5344CB8AC3E}">
        <p14:creationId xmlns:p14="http://schemas.microsoft.com/office/powerpoint/2010/main" val="2656759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A Response from a Public Health Perspective would be as follows:</a:t>
            </a:r>
            <a:r>
              <a:rPr lang="en-US" dirty="0" smtClean="0">
                <a:latin typeface="+mn-lt"/>
              </a:rPr>
              <a:t> </a:t>
            </a:r>
            <a:endParaRPr lang="en-US" dirty="0">
              <a:latin typeface="+mn-lt"/>
            </a:endParaRPr>
          </a:p>
        </p:txBody>
      </p:sp>
      <p:sp>
        <p:nvSpPr>
          <p:cNvPr id="3" name="Content Placeholder 2"/>
          <p:cNvSpPr>
            <a:spLocks noGrp="1"/>
          </p:cNvSpPr>
          <p:nvPr>
            <p:ph idx="1"/>
          </p:nvPr>
        </p:nvSpPr>
        <p:spPr/>
        <p:txBody>
          <a:bodyPr>
            <a:normAutofit/>
          </a:bodyPr>
          <a:lstStyle/>
          <a:p>
            <a:endParaRPr lang="en-US" sz="3600" dirty="0" smtClean="0"/>
          </a:p>
          <a:p>
            <a:r>
              <a:rPr lang="en-US" sz="3600" dirty="0" smtClean="0"/>
              <a:t>Is </a:t>
            </a:r>
            <a:r>
              <a:rPr lang="en-US" sz="3600" dirty="0"/>
              <a:t>marijuana use a victimless act if it affects the lives of all those around the user, not to mention the life and health and mental functioning of the user?  Is marijuana use an innocuous act if it has known harmful effects on the developing brains of those who use it?  Is it an innocuous act if it affects one’s behavior and mental </a:t>
            </a:r>
            <a:r>
              <a:rPr lang="en-US" sz="3600" dirty="0" smtClean="0"/>
              <a:t>functioning?</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38</a:t>
            </a:fld>
            <a:endParaRPr lang="en-US"/>
          </a:p>
        </p:txBody>
      </p:sp>
    </p:spTree>
    <p:extLst>
      <p:ext uri="{BB962C8B-B14F-4D97-AF65-F5344CB8AC3E}">
        <p14:creationId xmlns:p14="http://schemas.microsoft.com/office/powerpoint/2010/main" val="1716512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n-lt"/>
              </a:rPr>
              <a:t>A Response from a Public Health Perspective </a:t>
            </a:r>
            <a:r>
              <a:rPr lang="en-US" b="1" dirty="0" smtClean="0">
                <a:latin typeface="+mn-lt"/>
              </a:rPr>
              <a:t>(Continued):</a:t>
            </a:r>
            <a:r>
              <a:rPr lang="en-US" dirty="0">
                <a:latin typeface="+mn-lt"/>
              </a:rPr>
              <a:t> </a:t>
            </a:r>
          </a:p>
        </p:txBody>
      </p:sp>
      <p:sp>
        <p:nvSpPr>
          <p:cNvPr id="3" name="Content Placeholder 2"/>
          <p:cNvSpPr>
            <a:spLocks noGrp="1"/>
          </p:cNvSpPr>
          <p:nvPr>
            <p:ph idx="1"/>
          </p:nvPr>
        </p:nvSpPr>
        <p:spPr/>
        <p:txBody>
          <a:bodyPr>
            <a:normAutofit/>
          </a:bodyPr>
          <a:lstStyle/>
          <a:p>
            <a:pPr marL="0" indent="0">
              <a:buNone/>
            </a:pPr>
            <a:endParaRPr lang="en-US" sz="3600" dirty="0" smtClean="0"/>
          </a:p>
          <a:p>
            <a:r>
              <a:rPr lang="en-US" sz="3600" dirty="0" smtClean="0"/>
              <a:t> </a:t>
            </a:r>
            <a:r>
              <a:rPr lang="en-US" sz="3600" dirty="0"/>
              <a:t>Is it a harmless act if the passive inhalation of marijuana smoke causes children or the elderly or a whole array of other sensitive individuals to experience a high unknowingly or against their will?  Others impacted can include the mentally impaired, the developmentally disabled, former users, those with PTSD, the aging population, and more.  </a:t>
            </a:r>
          </a:p>
          <a:p>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39</a:t>
            </a:fld>
            <a:endParaRPr lang="en-US"/>
          </a:p>
        </p:txBody>
      </p:sp>
    </p:spTree>
    <p:extLst>
      <p:ext uri="{BB962C8B-B14F-4D97-AF65-F5344CB8AC3E}">
        <p14:creationId xmlns:p14="http://schemas.microsoft.com/office/powerpoint/2010/main" val="370448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mn-lt"/>
              </a:rPr>
              <a:t>Concluding Statement by Bertha Madras, Ph.D. </a:t>
            </a:r>
            <a:r>
              <a:rPr lang="en-US" b="1" dirty="0" smtClean="0">
                <a:latin typeface="+mn-lt"/>
                <a:ea typeface="Calibri" panose="020F0502020204030204" pitchFamily="34" charset="0"/>
              </a:rPr>
              <a:t>at an April 14, 2016 program at Brookings:</a:t>
            </a:r>
            <a:endParaRPr lang="en-US" b="1" dirty="0">
              <a:latin typeface="+mn-lt"/>
            </a:endParaRPr>
          </a:p>
        </p:txBody>
      </p:sp>
      <p:sp>
        <p:nvSpPr>
          <p:cNvPr id="3" name="Content Placeholder 2"/>
          <p:cNvSpPr>
            <a:spLocks noGrp="1"/>
          </p:cNvSpPr>
          <p:nvPr>
            <p:ph idx="1"/>
          </p:nvPr>
        </p:nvSpPr>
        <p:spPr/>
        <p:txBody>
          <a:bodyPr>
            <a:noAutofit/>
          </a:bodyPr>
          <a:lstStyle/>
          <a:p>
            <a:pPr marL="0" indent="0">
              <a:buNone/>
            </a:pPr>
            <a:endParaRPr lang="en-US" sz="3200" i="1" dirty="0" smtClean="0"/>
          </a:p>
          <a:p>
            <a:r>
              <a:rPr lang="en-US" sz="3200" i="1" dirty="0" smtClean="0"/>
              <a:t>Why </a:t>
            </a:r>
            <a:r>
              <a:rPr lang="en-US" sz="3200" i="1" dirty="0"/>
              <a:t>do nations schedule drugs? ...... Nations schedule psychoactive drugs because we revere this three pound organ (of our brain) differently than any other part of our body.  It is the repository of our humanity. It is the place that enables us to write poetry and to do theater, to conjure up calculus and send rockets to Pluto three billion miles away, and to create I Phones and 3 D </a:t>
            </a:r>
            <a:r>
              <a:rPr lang="en-US" sz="3200" i="1" dirty="0" smtClean="0"/>
              <a:t>computer </a:t>
            </a:r>
            <a:r>
              <a:rPr lang="en-US" sz="3200" i="1" dirty="0"/>
              <a:t>printing</a:t>
            </a:r>
            <a:r>
              <a:rPr lang="en-US" sz="3200" i="1" dirty="0" smtClean="0"/>
              <a:t>.</a:t>
            </a:r>
            <a:r>
              <a:rPr lang="en-US" sz="3200" i="1" dirty="0"/>
              <a:t> And that is the magnificence of the human brain.  Drugs can influence (the brain) adversely.  So this is not a war on drugs.  This is a defense of our brains, the ultimate source of our humanity.</a:t>
            </a:r>
            <a:endParaRPr lang="en-US" sz="3200" dirty="0"/>
          </a:p>
          <a:p>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4</a:t>
            </a:fld>
            <a:endParaRPr lang="en-US"/>
          </a:p>
        </p:txBody>
      </p:sp>
    </p:spTree>
    <p:extLst>
      <p:ext uri="{BB962C8B-B14F-4D97-AF65-F5344CB8AC3E}">
        <p14:creationId xmlns:p14="http://schemas.microsoft.com/office/powerpoint/2010/main" val="38084912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lstStyle/>
          <a:p>
            <a:r>
              <a:rPr lang="en-US" b="1" dirty="0">
                <a:latin typeface="+mn-lt"/>
              </a:rPr>
              <a:t>A Response from a Public Health Perspective (Continued):</a:t>
            </a:r>
            <a:r>
              <a:rPr lang="en-US" sz="2400" dirty="0">
                <a:latin typeface="+mn-lt"/>
              </a:rPr>
              <a:t> </a:t>
            </a:r>
            <a:endParaRPr lang="en-US" dirty="0">
              <a:latin typeface="+mn-lt"/>
            </a:endParaRPr>
          </a:p>
        </p:txBody>
      </p:sp>
      <p:sp>
        <p:nvSpPr>
          <p:cNvPr id="3" name="Content Placeholder 2"/>
          <p:cNvSpPr>
            <a:spLocks noGrp="1"/>
          </p:cNvSpPr>
          <p:nvPr>
            <p:ph idx="1"/>
          </p:nvPr>
        </p:nvSpPr>
        <p:spPr/>
        <p:txBody>
          <a:bodyPr/>
          <a:lstStyle/>
          <a:p>
            <a:endParaRPr lang="en-US" sz="3600" dirty="0" smtClean="0"/>
          </a:p>
          <a:p>
            <a:endParaRPr lang="en-US" sz="3600" dirty="0" smtClean="0"/>
          </a:p>
          <a:p>
            <a:r>
              <a:rPr lang="en-US" sz="3600" dirty="0" smtClean="0"/>
              <a:t>What about the overall impacts and consequences for society?  With </a:t>
            </a:r>
            <a:r>
              <a:rPr lang="en-US" sz="3600" dirty="0"/>
              <a:t>regard to societal </a:t>
            </a:r>
            <a:r>
              <a:rPr lang="en-US" sz="3600" dirty="0" smtClean="0"/>
              <a:t>impacts and consequences</a:t>
            </a:r>
            <a:r>
              <a:rPr lang="en-US" sz="3600" dirty="0"/>
              <a:t>:  What are the consequences of a “stoned” citizenry?  Can a representative democracy afford to have a dumbed down or partially stoned electorate?</a:t>
            </a:r>
          </a:p>
          <a:p>
            <a:pPr marL="0" indent="0">
              <a:buNone/>
            </a:pP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40</a:t>
            </a:fld>
            <a:endParaRPr lang="en-US"/>
          </a:p>
        </p:txBody>
      </p:sp>
    </p:spTree>
    <p:extLst>
      <p:ext uri="{BB962C8B-B14F-4D97-AF65-F5344CB8AC3E}">
        <p14:creationId xmlns:p14="http://schemas.microsoft.com/office/powerpoint/2010/main" val="2137467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10" y="854522"/>
            <a:ext cx="10515600" cy="1325563"/>
          </a:xfrm>
        </p:spPr>
        <p:txBody>
          <a:bodyPr>
            <a:normAutofit fontScale="90000"/>
          </a:bodyPr>
          <a:lstStyle/>
          <a:p>
            <a:pPr lvl="0"/>
            <a:r>
              <a:rPr lang="en-US" b="1" dirty="0" smtClean="0"/>
              <a:t/>
            </a:r>
            <a:br>
              <a:rPr lang="en-US" b="1" dirty="0" smtClean="0"/>
            </a:br>
            <a:r>
              <a:rPr lang="en-US" sz="4900" b="1" dirty="0" smtClean="0">
                <a:latin typeface="+mn-lt"/>
              </a:rPr>
              <a:t>Social </a:t>
            </a:r>
            <a:r>
              <a:rPr lang="en-US" sz="4900" b="1" dirty="0">
                <a:latin typeface="+mn-lt"/>
              </a:rPr>
              <a:t>Justice-Focused Proponent’s Argument:</a:t>
            </a:r>
            <a:r>
              <a:rPr lang="en-US" sz="4900" dirty="0">
                <a:latin typeface="+mn-lt"/>
              </a:rPr>
              <a:t/>
            </a:r>
            <a:br>
              <a:rPr lang="en-US" sz="4900" dirty="0">
                <a:latin typeface="+mn-lt"/>
              </a:rPr>
            </a:br>
            <a:endParaRPr lang="en-US" sz="4900" dirty="0">
              <a:latin typeface="+mn-lt"/>
            </a:endParaRPr>
          </a:p>
        </p:txBody>
      </p:sp>
      <p:sp>
        <p:nvSpPr>
          <p:cNvPr id="3" name="Content Placeholder 2"/>
          <p:cNvSpPr>
            <a:spLocks noGrp="1"/>
          </p:cNvSpPr>
          <p:nvPr>
            <p:ph idx="1"/>
          </p:nvPr>
        </p:nvSpPr>
        <p:spPr/>
        <p:txBody>
          <a:bodyPr/>
          <a:lstStyle/>
          <a:p>
            <a:endParaRPr lang="en-US" dirty="0" smtClean="0"/>
          </a:p>
          <a:p>
            <a:endParaRPr lang="en-US" sz="3600" dirty="0" smtClean="0"/>
          </a:p>
          <a:p>
            <a:r>
              <a:rPr lang="en-US" sz="3600" dirty="0" smtClean="0"/>
              <a:t>“</a:t>
            </a:r>
            <a:r>
              <a:rPr lang="en-US" sz="3600" dirty="0"/>
              <a:t>It is unconscionable that society should disproportionately make criminals of individuals who use marijuana who are from lower socioeconomic group”.</a:t>
            </a:r>
          </a:p>
          <a:p>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41</a:t>
            </a:fld>
            <a:endParaRPr lang="en-US"/>
          </a:p>
        </p:txBody>
      </p:sp>
    </p:spTree>
    <p:extLst>
      <p:ext uri="{BB962C8B-B14F-4D97-AF65-F5344CB8AC3E}">
        <p14:creationId xmlns:p14="http://schemas.microsoft.com/office/powerpoint/2010/main" val="1735030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4523"/>
            <a:ext cx="10515600" cy="1325563"/>
          </a:xfrm>
        </p:spPr>
        <p:txBody>
          <a:bodyPr>
            <a:normAutofit/>
          </a:bodyPr>
          <a:lstStyle/>
          <a:p>
            <a:r>
              <a:rPr lang="en-US" b="1" dirty="0" smtClean="0">
                <a:latin typeface="+mn-lt"/>
              </a:rPr>
              <a:t>Response to “Social Justice” Proponents of Legalization</a:t>
            </a:r>
            <a:endParaRPr lang="en-US" b="1" dirty="0">
              <a:latin typeface="+mn-lt"/>
            </a:endParaRPr>
          </a:p>
        </p:txBody>
      </p:sp>
      <p:sp>
        <p:nvSpPr>
          <p:cNvPr id="3" name="Content Placeholder 2"/>
          <p:cNvSpPr>
            <a:spLocks noGrp="1"/>
          </p:cNvSpPr>
          <p:nvPr>
            <p:ph idx="1"/>
          </p:nvPr>
        </p:nvSpPr>
        <p:spPr/>
        <p:txBody>
          <a:bodyPr>
            <a:normAutofit/>
          </a:bodyPr>
          <a:lstStyle/>
          <a:p>
            <a:endParaRPr lang="en-US" sz="3600" dirty="0" smtClean="0"/>
          </a:p>
          <a:p>
            <a:r>
              <a:rPr lang="en-US" sz="3600" dirty="0" smtClean="0"/>
              <a:t>It </a:t>
            </a:r>
            <a:r>
              <a:rPr lang="en-US" sz="3600" dirty="0"/>
              <a:t>is a fact that more individuals from lower socioeconomic groups are negatively affected by marijuana laws, even the new decriminalization laws that have been put in place locally in </a:t>
            </a:r>
            <a:r>
              <a:rPr lang="en-US" sz="3600" dirty="0" smtClean="0"/>
              <a:t>the past few years.</a:t>
            </a:r>
            <a:r>
              <a:rPr lang="en-US" sz="3600" dirty="0"/>
              <a:t>  The remedy, however, is not legalization which only increases its use, including its use among lower socioeconomic groups. </a:t>
            </a:r>
          </a:p>
        </p:txBody>
      </p:sp>
      <p:sp>
        <p:nvSpPr>
          <p:cNvPr id="4" name="Slide Number Placeholder 3"/>
          <p:cNvSpPr>
            <a:spLocks noGrp="1"/>
          </p:cNvSpPr>
          <p:nvPr>
            <p:ph type="sldNum" sz="quarter" idx="12"/>
          </p:nvPr>
        </p:nvSpPr>
        <p:spPr/>
        <p:txBody>
          <a:bodyPr/>
          <a:lstStyle/>
          <a:p>
            <a:fld id="{E0748CB6-4FA3-4C92-8971-CC7B62434B7C}" type="slidenum">
              <a:rPr lang="en-US" smtClean="0"/>
              <a:t>42</a:t>
            </a:fld>
            <a:endParaRPr lang="en-US"/>
          </a:p>
        </p:txBody>
      </p:sp>
    </p:spTree>
    <p:extLst>
      <p:ext uri="{BB962C8B-B14F-4D97-AF65-F5344CB8AC3E}">
        <p14:creationId xmlns:p14="http://schemas.microsoft.com/office/powerpoint/2010/main" val="3010177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8613"/>
            <a:ext cx="10515600" cy="1325563"/>
          </a:xfrm>
        </p:spPr>
        <p:txBody>
          <a:bodyPr/>
          <a:lstStyle/>
          <a:p>
            <a:r>
              <a:rPr lang="en-US" b="1" dirty="0">
                <a:latin typeface="+mn-lt"/>
              </a:rPr>
              <a:t>Response to “Social Justice” Proponents of </a:t>
            </a:r>
            <a:r>
              <a:rPr lang="en-US" b="1" dirty="0" smtClean="0">
                <a:latin typeface="+mn-lt"/>
              </a:rPr>
              <a:t>Legalization (Continued)</a:t>
            </a:r>
            <a:endParaRPr lang="en-US" b="1" dirty="0">
              <a:latin typeface="+mn-lt"/>
            </a:endParaRPr>
          </a:p>
        </p:txBody>
      </p:sp>
      <p:sp>
        <p:nvSpPr>
          <p:cNvPr id="3" name="Content Placeholder 2"/>
          <p:cNvSpPr>
            <a:spLocks noGrp="1"/>
          </p:cNvSpPr>
          <p:nvPr>
            <p:ph idx="1"/>
          </p:nvPr>
        </p:nvSpPr>
        <p:spPr/>
        <p:txBody>
          <a:bodyPr>
            <a:normAutofit lnSpcReduction="10000"/>
          </a:bodyPr>
          <a:lstStyle/>
          <a:p>
            <a:endParaRPr lang="en-US" sz="3600" dirty="0" smtClean="0"/>
          </a:p>
          <a:p>
            <a:r>
              <a:rPr lang="en-US" sz="3600" dirty="0" smtClean="0"/>
              <a:t>A </a:t>
            </a:r>
            <a:r>
              <a:rPr lang="en-US" sz="3600" dirty="0"/>
              <a:t>far better remedy is to use the justice system to provide an option to those who are apprehended:  The option would be in lieu of adjudication and penalties.  Such an option would provide those using marijuana the opportunity to choose to be remanded to drug court programs and other programs that emphasize counselling, education, or treatment and rehabilitation. </a:t>
            </a:r>
          </a:p>
          <a:p>
            <a:pPr marL="0" indent="0">
              <a:buNone/>
            </a:pP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43</a:t>
            </a:fld>
            <a:endParaRPr lang="en-US"/>
          </a:p>
        </p:txBody>
      </p:sp>
    </p:spTree>
    <p:extLst>
      <p:ext uri="{BB962C8B-B14F-4D97-AF65-F5344CB8AC3E}">
        <p14:creationId xmlns:p14="http://schemas.microsoft.com/office/powerpoint/2010/main" val="1474182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1644"/>
            <a:ext cx="10515600" cy="1325563"/>
          </a:xfrm>
        </p:spPr>
        <p:txBody>
          <a:bodyPr/>
          <a:lstStyle/>
          <a:p>
            <a:r>
              <a:rPr lang="en-US" b="1" dirty="0">
                <a:latin typeface="+mn-lt"/>
              </a:rPr>
              <a:t>Response to “Social Justice” Proponents of </a:t>
            </a:r>
            <a:r>
              <a:rPr lang="en-US" b="1" dirty="0" smtClean="0">
                <a:latin typeface="+mn-lt"/>
              </a:rPr>
              <a:t>Legalization (Continued)</a:t>
            </a:r>
            <a:endParaRPr lang="en-US" dirty="0">
              <a:latin typeface="+mn-lt"/>
            </a:endParaRPr>
          </a:p>
        </p:txBody>
      </p:sp>
      <p:sp>
        <p:nvSpPr>
          <p:cNvPr id="3" name="Content Placeholder 2"/>
          <p:cNvSpPr>
            <a:spLocks noGrp="1"/>
          </p:cNvSpPr>
          <p:nvPr>
            <p:ph idx="1"/>
          </p:nvPr>
        </p:nvSpPr>
        <p:spPr/>
        <p:txBody>
          <a:bodyPr>
            <a:normAutofit lnSpcReduction="10000"/>
          </a:bodyPr>
          <a:lstStyle/>
          <a:p>
            <a:endParaRPr lang="en-US" sz="3600" dirty="0" smtClean="0"/>
          </a:p>
          <a:p>
            <a:r>
              <a:rPr lang="en-US" sz="3600" dirty="0" smtClean="0"/>
              <a:t>Through </a:t>
            </a:r>
            <a:r>
              <a:rPr lang="en-US" sz="3600" dirty="0"/>
              <a:t>the use of judicial discretion, when such programs have been completed successfully the individual’s record of arrest or fines can be expunged.  In this way, individuals would not be getting criminal records.   The aim of drug courts and other similar programs have been to discourage use of mood and mind altering </a:t>
            </a:r>
            <a:r>
              <a:rPr lang="en-US" sz="3600" dirty="0" smtClean="0"/>
              <a:t>psychoactive drugs </a:t>
            </a:r>
            <a:r>
              <a:rPr lang="en-US" sz="3600" dirty="0"/>
              <a:t>and help all individuals of all ages and from all walks of life.  </a:t>
            </a:r>
            <a:endParaRPr lang="en-US" sz="36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44</a:t>
            </a:fld>
            <a:endParaRPr lang="en-US"/>
          </a:p>
        </p:txBody>
      </p:sp>
    </p:spTree>
    <p:extLst>
      <p:ext uri="{BB962C8B-B14F-4D97-AF65-F5344CB8AC3E}">
        <p14:creationId xmlns:p14="http://schemas.microsoft.com/office/powerpoint/2010/main" val="1298193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4675"/>
            <a:ext cx="10515600" cy="1325563"/>
          </a:xfrm>
        </p:spPr>
        <p:txBody>
          <a:bodyPr/>
          <a:lstStyle/>
          <a:p>
            <a:r>
              <a:rPr lang="en-US" b="1" dirty="0">
                <a:latin typeface="+mn-lt"/>
              </a:rPr>
              <a:t>Response to “Social Justice” Proponents of Legalization (Continued)</a:t>
            </a:r>
            <a:endParaRPr lang="en-US" dirty="0">
              <a:latin typeface="+mn-lt"/>
            </a:endParaRPr>
          </a:p>
        </p:txBody>
      </p:sp>
      <p:sp>
        <p:nvSpPr>
          <p:cNvPr id="3" name="Content Placeholder 2"/>
          <p:cNvSpPr>
            <a:spLocks noGrp="1"/>
          </p:cNvSpPr>
          <p:nvPr>
            <p:ph idx="1"/>
          </p:nvPr>
        </p:nvSpPr>
        <p:spPr/>
        <p:txBody>
          <a:bodyPr/>
          <a:lstStyle/>
          <a:p>
            <a:endParaRPr lang="en-US" sz="3600" dirty="0" smtClean="0"/>
          </a:p>
          <a:p>
            <a:r>
              <a:rPr lang="en-US" sz="3600" dirty="0" smtClean="0"/>
              <a:t>The </a:t>
            </a:r>
            <a:r>
              <a:rPr lang="en-US" sz="3600" dirty="0"/>
              <a:t>aim should be to help individuals fulfil their potential to lead a healthy and fully functioning life.  Removing the restrictions on the use of marijuana, on the other hand, simply sends the false message that the marijuana has insignificant, harmless consequences to the individual and society, when in fact its use has significant harmful effects.</a:t>
            </a:r>
          </a:p>
          <a:p>
            <a:pPr marL="0" indent="0">
              <a:buNone/>
            </a:pP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45</a:t>
            </a:fld>
            <a:endParaRPr lang="en-US"/>
          </a:p>
        </p:txBody>
      </p:sp>
    </p:spTree>
    <p:extLst>
      <p:ext uri="{BB962C8B-B14F-4D97-AF65-F5344CB8AC3E}">
        <p14:creationId xmlns:p14="http://schemas.microsoft.com/office/powerpoint/2010/main" val="39390458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3150"/>
            <a:ext cx="10515600" cy="1325563"/>
          </a:xfrm>
        </p:spPr>
        <p:txBody>
          <a:bodyPr>
            <a:normAutofit fontScale="90000"/>
          </a:bodyPr>
          <a:lstStyle/>
          <a:p>
            <a:r>
              <a:rPr lang="en-US" sz="4900" b="1" dirty="0">
                <a:latin typeface="+mn-lt"/>
              </a:rPr>
              <a:t>Response to “Social Justice” Proponents of Legalization (Continued)</a:t>
            </a:r>
            <a:r>
              <a:rPr lang="en-US" dirty="0"/>
              <a:t/>
            </a:r>
            <a:br>
              <a:rPr lang="en-US" dirty="0"/>
            </a:br>
            <a:endParaRPr lang="en-US" dirty="0"/>
          </a:p>
        </p:txBody>
      </p:sp>
      <p:sp>
        <p:nvSpPr>
          <p:cNvPr id="3" name="Content Placeholder 2"/>
          <p:cNvSpPr>
            <a:spLocks noGrp="1"/>
          </p:cNvSpPr>
          <p:nvPr>
            <p:ph idx="1"/>
          </p:nvPr>
        </p:nvSpPr>
        <p:spPr>
          <a:xfrm>
            <a:off x="838200" y="2201863"/>
            <a:ext cx="10515600" cy="4351338"/>
          </a:xfrm>
        </p:spPr>
        <p:txBody>
          <a:bodyPr>
            <a:normAutofit fontScale="92500"/>
          </a:bodyPr>
          <a:lstStyle/>
          <a:p>
            <a:endParaRPr lang="en-US" dirty="0" smtClean="0"/>
          </a:p>
          <a:p>
            <a:r>
              <a:rPr lang="en-US" sz="3600" dirty="0"/>
              <a:t>David Brooks </a:t>
            </a:r>
            <a:r>
              <a:rPr lang="en-US" sz="3600" dirty="0" smtClean="0"/>
              <a:t>made </a:t>
            </a:r>
            <a:r>
              <a:rPr lang="en-US" sz="3600" dirty="0"/>
              <a:t>a </a:t>
            </a:r>
            <a:r>
              <a:rPr lang="en-US" sz="3600" dirty="0" smtClean="0"/>
              <a:t>pertinent point </a:t>
            </a:r>
            <a:r>
              <a:rPr lang="en-US" sz="3600" dirty="0"/>
              <a:t>in his January 3, </a:t>
            </a:r>
            <a:r>
              <a:rPr lang="en-US" sz="3600" dirty="0" smtClean="0"/>
              <a:t>2014 </a:t>
            </a:r>
            <a:r>
              <a:rPr lang="en-US" sz="3600" b="1" i="1" dirty="0" smtClean="0">
                <a:hlinkClick r:id="rId2"/>
              </a:rPr>
              <a:t>New York Times</a:t>
            </a:r>
            <a:r>
              <a:rPr lang="en-US" sz="3600" b="1" dirty="0" smtClean="0">
                <a:hlinkClick r:id="rId2"/>
              </a:rPr>
              <a:t> </a:t>
            </a:r>
            <a:r>
              <a:rPr lang="en-US" sz="3600" dirty="0" smtClean="0">
                <a:hlinkClick r:id="rId2"/>
              </a:rPr>
              <a:t>op-ed piece</a:t>
            </a:r>
            <a:r>
              <a:rPr lang="en-US" sz="3600" dirty="0" smtClean="0"/>
              <a:t>, “</a:t>
            </a:r>
            <a:r>
              <a:rPr lang="en-US" sz="3600" dirty="0" smtClean="0">
                <a:hlinkClick r:id="rId2"/>
              </a:rPr>
              <a:t>Been There, Done That</a:t>
            </a:r>
            <a:r>
              <a:rPr lang="en-US" sz="3600" dirty="0" smtClean="0"/>
              <a:t>” </a:t>
            </a:r>
            <a:r>
              <a:rPr lang="en-US" sz="3600" dirty="0"/>
              <a:t>that </a:t>
            </a:r>
            <a:r>
              <a:rPr lang="en-US" sz="3600" b="1" dirty="0"/>
              <a:t>law is culture</a:t>
            </a:r>
            <a:r>
              <a:rPr lang="en-US" sz="3600" dirty="0"/>
              <a:t>.  Changing the law can lead to wholesale changes in behavior, values and beliefs.  Indeed, when the </a:t>
            </a:r>
            <a:r>
              <a:rPr lang="en-US" sz="3600" dirty="0" smtClean="0"/>
              <a:t>President </a:t>
            </a:r>
            <a:r>
              <a:rPr lang="en-US" sz="3600" dirty="0"/>
              <a:t>(out of context, it is now said) minimized the harmfulness of marijuana, what impact did that statement have?  Any parent with youngsters or teenagers knows all too well the answer to that question.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46</a:t>
            </a:fld>
            <a:endParaRPr lang="en-US"/>
          </a:p>
        </p:txBody>
      </p:sp>
    </p:spTree>
    <p:extLst>
      <p:ext uri="{BB962C8B-B14F-4D97-AF65-F5344CB8AC3E}">
        <p14:creationId xmlns:p14="http://schemas.microsoft.com/office/powerpoint/2010/main" val="35678808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6038"/>
            <a:ext cx="10515600" cy="1325563"/>
          </a:xfrm>
        </p:spPr>
        <p:txBody>
          <a:bodyPr>
            <a:normAutofit fontScale="90000"/>
          </a:bodyPr>
          <a:lstStyle/>
          <a:p>
            <a:pPr lvl="0"/>
            <a:r>
              <a:rPr lang="en-US" sz="4900" b="1" dirty="0">
                <a:latin typeface="+mn-lt"/>
              </a:rPr>
              <a:t>Proponent’s Argument that “Big Marijuana” Can Help the Economy</a:t>
            </a:r>
            <a:r>
              <a:rPr lang="en-US" dirty="0"/>
              <a:t/>
            </a:r>
            <a:br>
              <a:rPr lang="en-US" dirty="0"/>
            </a:br>
            <a:endParaRPr lang="en-US" dirty="0"/>
          </a:p>
        </p:txBody>
      </p:sp>
      <p:sp>
        <p:nvSpPr>
          <p:cNvPr id="3" name="Content Placeholder 2"/>
          <p:cNvSpPr>
            <a:spLocks noGrp="1"/>
          </p:cNvSpPr>
          <p:nvPr>
            <p:ph idx="1"/>
          </p:nvPr>
        </p:nvSpPr>
        <p:spPr/>
        <p:txBody>
          <a:bodyPr/>
          <a:lstStyle/>
          <a:p>
            <a:endParaRPr lang="en-US" sz="3600" dirty="0" smtClean="0"/>
          </a:p>
          <a:p>
            <a:r>
              <a:rPr lang="en-US" sz="3600" dirty="0" smtClean="0"/>
              <a:t>“</a:t>
            </a:r>
            <a:r>
              <a:rPr lang="en-US" sz="3600" dirty="0"/>
              <a:t>Turning marijuana sales and distribution into a regulated business will benefit the economy.  We can then regulate its use more carefully; treat it as alcohol and tobacco are treated; do away with the black or gray markets and intrusion of organized crime and cartels, and keep it out of the hands of those under the age of 21.”</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47</a:t>
            </a:fld>
            <a:endParaRPr lang="en-US"/>
          </a:p>
        </p:txBody>
      </p:sp>
    </p:spTree>
    <p:extLst>
      <p:ext uri="{BB962C8B-B14F-4D97-AF65-F5344CB8AC3E}">
        <p14:creationId xmlns:p14="http://schemas.microsoft.com/office/powerpoint/2010/main" val="1671299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Response to Big Marijuana Proponents</a:t>
            </a:r>
            <a:endParaRPr lang="en-US" b="1" dirty="0">
              <a:latin typeface="+mn-lt"/>
            </a:endParaRPr>
          </a:p>
        </p:txBody>
      </p:sp>
      <p:sp>
        <p:nvSpPr>
          <p:cNvPr id="3" name="Content Placeholder 2"/>
          <p:cNvSpPr>
            <a:spLocks noGrp="1"/>
          </p:cNvSpPr>
          <p:nvPr>
            <p:ph idx="1"/>
          </p:nvPr>
        </p:nvSpPr>
        <p:spPr/>
        <p:txBody>
          <a:bodyPr>
            <a:noAutofit/>
          </a:bodyPr>
          <a:lstStyle/>
          <a:p>
            <a:r>
              <a:rPr lang="en-US" sz="3200" dirty="0" smtClean="0"/>
              <a:t>What is </a:t>
            </a:r>
            <a:r>
              <a:rPr lang="en-US" sz="3200" dirty="0"/>
              <a:t>currently happening in Colorado and Washington </a:t>
            </a:r>
            <a:r>
              <a:rPr lang="en-US" sz="3200" dirty="0" smtClean="0"/>
              <a:t> and elsewhere where marijuana has been legalized needs to be acknowledged:  Many </a:t>
            </a:r>
            <a:r>
              <a:rPr lang="en-US" sz="3200" dirty="0"/>
              <a:t>individuals are continuing to make money selling drugs in the black market, easily undercutting the prices that the “legal” dealers are charging.  Reports indicate the numbers of users of all ages are increasing, including those who live in nearby states.  According to </a:t>
            </a:r>
            <a:r>
              <a:rPr lang="en-US" sz="3200" dirty="0" smtClean="0"/>
              <a:t>reports, </a:t>
            </a:r>
            <a:r>
              <a:rPr lang="en-US" sz="3200" dirty="0"/>
              <a:t>the number of individuals seeking treatment had already been growing in the years prior to the legalization of recreational use of marijuana. </a:t>
            </a:r>
          </a:p>
        </p:txBody>
      </p:sp>
      <p:sp>
        <p:nvSpPr>
          <p:cNvPr id="4" name="Slide Number Placeholder 3"/>
          <p:cNvSpPr>
            <a:spLocks noGrp="1"/>
          </p:cNvSpPr>
          <p:nvPr>
            <p:ph type="sldNum" sz="quarter" idx="12"/>
          </p:nvPr>
        </p:nvSpPr>
        <p:spPr/>
        <p:txBody>
          <a:bodyPr/>
          <a:lstStyle/>
          <a:p>
            <a:fld id="{E0748CB6-4FA3-4C92-8971-CC7B62434B7C}" type="slidenum">
              <a:rPr lang="en-US" smtClean="0"/>
              <a:t>48</a:t>
            </a:fld>
            <a:endParaRPr lang="en-US"/>
          </a:p>
        </p:txBody>
      </p:sp>
    </p:spTree>
    <p:extLst>
      <p:ext uri="{BB962C8B-B14F-4D97-AF65-F5344CB8AC3E}">
        <p14:creationId xmlns:p14="http://schemas.microsoft.com/office/powerpoint/2010/main" val="2002183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 Note Concerning the Age at Which the Brain is Still Developing</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3600" dirty="0" smtClean="0"/>
              <a:t>Actually, it can be argued that those under the age of thirty should not use marijuana owing to the fact that according to brain experts, the brain is still developing through the late twenties and hence particularly susceptible to being harmed.  Some experts on the brain development and functioning believe that such susceptibility remains through the fifties when they think the brain is still continuing to develop.</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49</a:t>
            </a:fld>
            <a:endParaRPr lang="en-US"/>
          </a:p>
        </p:txBody>
      </p:sp>
    </p:spTree>
    <p:extLst>
      <p:ext uri="{BB962C8B-B14F-4D97-AF65-F5344CB8AC3E}">
        <p14:creationId xmlns:p14="http://schemas.microsoft.com/office/powerpoint/2010/main" val="279741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The Fact that Psychoactive Substances Effectively Disable Normal Brain Functioning</a:t>
            </a:r>
            <a:endParaRPr lang="en-US" b="1" dirty="0">
              <a:latin typeface="+mn-lt"/>
            </a:endParaRPr>
          </a:p>
        </p:txBody>
      </p:sp>
      <p:sp>
        <p:nvSpPr>
          <p:cNvPr id="3" name="Content Placeholder 2"/>
          <p:cNvSpPr>
            <a:spLocks noGrp="1"/>
          </p:cNvSpPr>
          <p:nvPr>
            <p:ph idx="1"/>
          </p:nvPr>
        </p:nvSpPr>
        <p:spPr/>
        <p:txBody>
          <a:bodyPr/>
          <a:lstStyle/>
          <a:p>
            <a:r>
              <a:rPr lang="en-US" sz="3200" dirty="0"/>
              <a:t>Psychoactive substances disable </a:t>
            </a:r>
            <a:r>
              <a:rPr lang="en-US" sz="3200" dirty="0" smtClean="0"/>
              <a:t>the normal functioning of the </a:t>
            </a:r>
            <a:r>
              <a:rPr lang="en-US" sz="3200" dirty="0"/>
              <a:t>brain.  Today, people need more brain power than ever before. The exchange between the Dalai Lama and Dr. Nora Volkow focuses on these same concerns</a:t>
            </a:r>
            <a:r>
              <a:rPr lang="en-US" sz="3200" dirty="0" smtClean="0"/>
              <a:t>.  Brain scans are shown and the effect of psychoactive substances on the pre-frontal cortex, so key to decision-making and judgement are discussed.   </a:t>
            </a:r>
            <a:r>
              <a:rPr lang="en-US" sz="3200" dirty="0"/>
              <a:t>  See:  </a:t>
            </a:r>
            <a:r>
              <a:rPr lang="en-US" sz="3200" u="sng" dirty="0">
                <a:hlinkClick r:id="rId2"/>
              </a:rPr>
              <a:t>http://dalailama.com/webcasts/post/300-mind-and-life-xxvii---</a:t>
            </a:r>
            <a:r>
              <a:rPr lang="en-US" sz="3200" u="sng" dirty="0" smtClean="0">
                <a:hlinkClick r:id="rId2"/>
              </a:rPr>
              <a:t>craving-desire-and-addiction/4588</a:t>
            </a:r>
            <a:endParaRPr lang="en-US" sz="3200" u="sng" dirty="0" smtClean="0"/>
          </a:p>
          <a:p>
            <a:pPr marL="0" indent="0">
              <a:buNone/>
            </a:pPr>
            <a:endParaRPr lang="en-US" u="sng" dirty="0" smtClean="0"/>
          </a:p>
          <a:p>
            <a:pPr marL="0" indent="0">
              <a:buNone/>
            </a:pPr>
            <a:endParaRPr lang="en-US" u="sng" dirty="0"/>
          </a:p>
          <a:p>
            <a:pPr marL="0" indent="0">
              <a:buNone/>
            </a:pP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5</a:t>
            </a:fld>
            <a:endParaRPr lang="en-US"/>
          </a:p>
        </p:txBody>
      </p:sp>
    </p:spTree>
    <p:extLst>
      <p:ext uri="{BB962C8B-B14F-4D97-AF65-F5344CB8AC3E}">
        <p14:creationId xmlns:p14="http://schemas.microsoft.com/office/powerpoint/2010/main" val="28992251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Response to Big Marijuana </a:t>
            </a:r>
            <a:r>
              <a:rPr lang="en-US" b="1" dirty="0" smtClean="0">
                <a:latin typeface="+mn-lt"/>
              </a:rPr>
              <a:t>proponents (Continued):</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r>
              <a:rPr lang="en-US" sz="3600" dirty="0" smtClean="0"/>
              <a:t>The impacts of marijuana use include increases in </a:t>
            </a:r>
            <a:r>
              <a:rPr lang="en-US" sz="3600" dirty="0"/>
              <a:t>traffic fatalities in </a:t>
            </a:r>
            <a:r>
              <a:rPr lang="en-US" sz="3600" dirty="0" smtClean="0"/>
              <a:t>the states of Washington and Colorado </a:t>
            </a:r>
            <a:r>
              <a:rPr lang="en-US" sz="3600" dirty="0"/>
              <a:t>involving drivers testing positive for </a:t>
            </a:r>
            <a:r>
              <a:rPr lang="en-US" sz="3600" dirty="0" smtClean="0"/>
              <a:t>marijuana.</a:t>
            </a:r>
            <a:r>
              <a:rPr lang="en-US" sz="3600" dirty="0"/>
              <a:t>   Anyone familiar with the effects of marijuana on cognition, memory, concentration, judgment, perception, sense of space and time, knows full well </a:t>
            </a:r>
            <a:r>
              <a:rPr lang="en-US" sz="3600" dirty="0" smtClean="0"/>
              <a:t>that those effects can be instantaneous and that users </a:t>
            </a:r>
            <a:r>
              <a:rPr lang="en-US" sz="3600" dirty="0"/>
              <a:t>cannot safely drive or operate </a:t>
            </a:r>
            <a:r>
              <a:rPr lang="en-US" sz="3600" dirty="0" smtClean="0"/>
              <a:t>machinery or engage in activities requiring extraordinary concentration and motor skills.  Surely one would not want a surgeon who was using marijuana to operate.</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50</a:t>
            </a:fld>
            <a:endParaRPr lang="en-US"/>
          </a:p>
        </p:txBody>
      </p:sp>
    </p:spTree>
    <p:extLst>
      <p:ext uri="{BB962C8B-B14F-4D97-AF65-F5344CB8AC3E}">
        <p14:creationId xmlns:p14="http://schemas.microsoft.com/office/powerpoint/2010/main" val="31309376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2" y="1408313"/>
            <a:ext cx="10515600" cy="1325563"/>
          </a:xfrm>
        </p:spPr>
        <p:txBody>
          <a:bodyPr>
            <a:normAutofit fontScale="90000"/>
          </a:bodyPr>
          <a:lstStyle/>
          <a:p>
            <a:pPr lvl="0"/>
            <a:r>
              <a:rPr lang="en-US" sz="4900" b="1" dirty="0">
                <a:latin typeface="+mn-lt"/>
              </a:rPr>
              <a:t>Proponent’s Argument that States Have the Right to Legalize Marijuana</a:t>
            </a:r>
            <a:r>
              <a:rPr lang="en-US" sz="2800" dirty="0"/>
              <a:t/>
            </a:r>
            <a:br>
              <a:rPr lang="en-US" sz="2800" dirty="0"/>
            </a:br>
            <a:endParaRPr lang="en-US" sz="2800" dirty="0"/>
          </a:p>
        </p:txBody>
      </p:sp>
      <p:sp>
        <p:nvSpPr>
          <p:cNvPr id="3" name="Content Placeholder 2"/>
          <p:cNvSpPr>
            <a:spLocks noGrp="1"/>
          </p:cNvSpPr>
          <p:nvPr>
            <p:ph idx="1"/>
          </p:nvPr>
        </p:nvSpPr>
        <p:spPr>
          <a:xfrm>
            <a:off x="838200" y="2327901"/>
            <a:ext cx="10515600" cy="4351338"/>
          </a:xfrm>
        </p:spPr>
        <p:txBody>
          <a:bodyPr/>
          <a:lstStyle/>
          <a:p>
            <a:endParaRPr lang="en-US" sz="3600" dirty="0" smtClean="0"/>
          </a:p>
          <a:p>
            <a:r>
              <a:rPr lang="en-US" sz="3600" dirty="0" smtClean="0"/>
              <a:t>“</a:t>
            </a:r>
            <a:r>
              <a:rPr lang="en-US" sz="3600" dirty="0"/>
              <a:t>States have the right to legalize the use of marijuana even though </a:t>
            </a:r>
            <a:r>
              <a:rPr lang="en-US" sz="3600" dirty="0" smtClean="0"/>
              <a:t>legalizing marijuana is in violation of the Federal Controlled Substances Act and even </a:t>
            </a:r>
            <a:r>
              <a:rPr lang="en-US" sz="3600" dirty="0" smtClean="0"/>
              <a:t>though </a:t>
            </a:r>
            <a:r>
              <a:rPr lang="en-US" sz="3600" dirty="0" smtClean="0"/>
              <a:t>it </a:t>
            </a:r>
            <a:r>
              <a:rPr lang="en-US" sz="3600" dirty="0"/>
              <a:t>is </a:t>
            </a:r>
            <a:r>
              <a:rPr lang="en-US" sz="3600" dirty="0" smtClean="0"/>
              <a:t>also in </a:t>
            </a:r>
            <a:r>
              <a:rPr lang="en-US" sz="3600" dirty="0"/>
              <a:t>contravention of international treaties </a:t>
            </a:r>
            <a:r>
              <a:rPr lang="en-US" sz="3600" dirty="0" smtClean="0"/>
              <a:t>to which the US is a signatory.”</a:t>
            </a:r>
            <a:endParaRPr lang="en-US" sz="3600" dirty="0"/>
          </a:p>
          <a:p>
            <a:pPr marL="0" indent="0">
              <a:buNone/>
            </a:pP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51</a:t>
            </a:fld>
            <a:endParaRPr lang="en-US"/>
          </a:p>
        </p:txBody>
      </p:sp>
    </p:spTree>
    <p:extLst>
      <p:ext uri="{BB962C8B-B14F-4D97-AF65-F5344CB8AC3E}">
        <p14:creationId xmlns:p14="http://schemas.microsoft.com/office/powerpoint/2010/main" val="145291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0432"/>
            <a:ext cx="10515600" cy="1325563"/>
          </a:xfrm>
        </p:spPr>
        <p:txBody>
          <a:bodyPr>
            <a:normAutofit fontScale="90000"/>
          </a:bodyPr>
          <a:lstStyle/>
          <a:p>
            <a:pPr lvl="0"/>
            <a:r>
              <a:rPr lang="en-US" sz="4900" b="1" dirty="0" smtClean="0">
                <a:latin typeface="+mn-lt"/>
              </a:rPr>
              <a:t>Response to Proponent’s </a:t>
            </a:r>
            <a:r>
              <a:rPr lang="en-US" sz="4900" b="1" dirty="0">
                <a:latin typeface="+mn-lt"/>
              </a:rPr>
              <a:t>Argument that States Have the Right to Legalize Marijuana</a:t>
            </a:r>
            <a:r>
              <a:rPr lang="en-US" sz="2800" b="1" dirty="0"/>
              <a:t/>
            </a:r>
            <a:br>
              <a:rPr lang="en-US" sz="2800" b="1" dirty="0"/>
            </a:br>
            <a:endParaRPr lang="en-US" sz="2800" b="1" dirty="0"/>
          </a:p>
        </p:txBody>
      </p:sp>
      <p:sp>
        <p:nvSpPr>
          <p:cNvPr id="3" name="Content Placeholder 2"/>
          <p:cNvSpPr>
            <a:spLocks noGrp="1"/>
          </p:cNvSpPr>
          <p:nvPr>
            <p:ph idx="1"/>
          </p:nvPr>
        </p:nvSpPr>
        <p:spPr/>
        <p:txBody>
          <a:bodyPr>
            <a:noAutofit/>
          </a:bodyPr>
          <a:lstStyle/>
          <a:p>
            <a:endParaRPr lang="en-US" sz="3600" dirty="0" smtClean="0"/>
          </a:p>
          <a:p>
            <a:r>
              <a:rPr lang="en-US" sz="3600" dirty="0" smtClean="0"/>
              <a:t>The </a:t>
            </a:r>
            <a:r>
              <a:rPr lang="en-US" sz="3600" dirty="0"/>
              <a:t>President has a </a:t>
            </a:r>
            <a:r>
              <a:rPr lang="en-US" sz="3600" dirty="0" smtClean="0"/>
              <a:t>Constitutional </a:t>
            </a:r>
            <a:r>
              <a:rPr lang="en-US" sz="3600" dirty="0"/>
              <a:t>obligation under Article II, Sec. 3 to “take care that the laws be faithfully executed.”  The President is clearly not enforcing the Controlled Substance Act, which pertains to the control, distribution and use of marijuana.  He is allowing the abrogation of international treaties to which the U.S. is signatory.  </a:t>
            </a:r>
          </a:p>
        </p:txBody>
      </p:sp>
      <p:sp>
        <p:nvSpPr>
          <p:cNvPr id="4" name="Slide Number Placeholder 3"/>
          <p:cNvSpPr>
            <a:spLocks noGrp="1"/>
          </p:cNvSpPr>
          <p:nvPr>
            <p:ph type="sldNum" sz="quarter" idx="12"/>
          </p:nvPr>
        </p:nvSpPr>
        <p:spPr/>
        <p:txBody>
          <a:bodyPr/>
          <a:lstStyle/>
          <a:p>
            <a:fld id="{E0748CB6-4FA3-4C92-8971-CC7B62434B7C}" type="slidenum">
              <a:rPr lang="en-US" smtClean="0"/>
              <a:t>52</a:t>
            </a:fld>
            <a:endParaRPr lang="en-US"/>
          </a:p>
        </p:txBody>
      </p:sp>
    </p:spTree>
    <p:extLst>
      <p:ext uri="{BB962C8B-B14F-4D97-AF65-F5344CB8AC3E}">
        <p14:creationId xmlns:p14="http://schemas.microsoft.com/office/powerpoint/2010/main" val="14214826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764"/>
            <a:ext cx="10515600" cy="1325563"/>
          </a:xfrm>
        </p:spPr>
        <p:txBody>
          <a:bodyPr>
            <a:noAutofit/>
          </a:bodyPr>
          <a:lstStyle/>
          <a:p>
            <a:r>
              <a:rPr lang="en-US" b="1" dirty="0">
                <a:latin typeface="+mn-lt"/>
              </a:rPr>
              <a:t>Response to Proponent’s Argument that States Have the Right to Legalize </a:t>
            </a:r>
            <a:r>
              <a:rPr lang="en-US" b="1" dirty="0" smtClean="0">
                <a:latin typeface="+mn-lt"/>
              </a:rPr>
              <a:t>Marijuana (Continued)</a:t>
            </a:r>
            <a:endParaRPr lang="en-US" b="1" dirty="0">
              <a:latin typeface="+mn-lt"/>
            </a:endParaRPr>
          </a:p>
        </p:txBody>
      </p:sp>
      <p:sp>
        <p:nvSpPr>
          <p:cNvPr id="3" name="Content Placeholder 2"/>
          <p:cNvSpPr>
            <a:spLocks noGrp="1"/>
          </p:cNvSpPr>
          <p:nvPr>
            <p:ph idx="1"/>
          </p:nvPr>
        </p:nvSpPr>
        <p:spPr/>
        <p:txBody>
          <a:bodyPr/>
          <a:lstStyle/>
          <a:p>
            <a:endParaRPr lang="en-US" dirty="0" smtClean="0"/>
          </a:p>
          <a:p>
            <a:endParaRPr lang="en-US" sz="3600" dirty="0" smtClean="0"/>
          </a:p>
          <a:p>
            <a:r>
              <a:rPr lang="en-US" sz="3600" dirty="0" smtClean="0"/>
              <a:t>Elected </a:t>
            </a:r>
            <a:r>
              <a:rPr lang="en-US" sz="3600" dirty="0"/>
              <a:t>public </a:t>
            </a:r>
            <a:r>
              <a:rPr lang="en-US" sz="3600" dirty="0" smtClean="0"/>
              <a:t>officials in </a:t>
            </a:r>
            <a:r>
              <a:rPr lang="en-US" sz="3600" dirty="0"/>
              <a:t>all parts of government and at all levels of government, including at the state and local level are also in violation of their oaths of office when they put in place or allow to continue policies that violate Federal laws and abrogate international treaties to which the U.S. is a signatory.</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53</a:t>
            </a:fld>
            <a:endParaRPr lang="en-US"/>
          </a:p>
        </p:txBody>
      </p:sp>
    </p:spTree>
    <p:extLst>
      <p:ext uri="{BB962C8B-B14F-4D97-AF65-F5344CB8AC3E}">
        <p14:creationId xmlns:p14="http://schemas.microsoft.com/office/powerpoint/2010/main" val="27106410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2855"/>
            <a:ext cx="10515600" cy="1325563"/>
          </a:xfrm>
        </p:spPr>
        <p:txBody>
          <a:bodyPr>
            <a:normAutofit fontScale="90000"/>
          </a:bodyPr>
          <a:lstStyle/>
          <a:p>
            <a:r>
              <a:rPr lang="en-US" b="1" dirty="0" smtClean="0"/>
              <a:t>The Implications for the Rule of Law and the Constitution of Failing to Enforce the Federal Law and International Treaties</a:t>
            </a:r>
            <a:endParaRPr lang="en-US" b="1" dirty="0"/>
          </a:p>
        </p:txBody>
      </p:sp>
      <p:sp>
        <p:nvSpPr>
          <p:cNvPr id="3" name="Content Placeholder 2"/>
          <p:cNvSpPr>
            <a:spLocks noGrp="1"/>
          </p:cNvSpPr>
          <p:nvPr>
            <p:ph idx="1"/>
          </p:nvPr>
        </p:nvSpPr>
        <p:spPr/>
        <p:txBody>
          <a:bodyPr/>
          <a:lstStyle/>
          <a:p>
            <a:endParaRPr lang="en-US" dirty="0" smtClean="0"/>
          </a:p>
          <a:p>
            <a:r>
              <a:rPr lang="en-US" sz="3600" dirty="0" smtClean="0"/>
              <a:t>What are the </a:t>
            </a:r>
            <a:r>
              <a:rPr lang="en-US" sz="3600" dirty="0"/>
              <a:t>implications for the future viability of the rule of law and the Constitution when states and other jurisdictions act in ways that are counter to international treaties and federal law? Or when the Department of Justice and the President allow states to abrogate international treaties and federal law?  </a:t>
            </a:r>
          </a:p>
        </p:txBody>
      </p:sp>
      <p:sp>
        <p:nvSpPr>
          <p:cNvPr id="4" name="Slide Number Placeholder 3"/>
          <p:cNvSpPr>
            <a:spLocks noGrp="1"/>
          </p:cNvSpPr>
          <p:nvPr>
            <p:ph type="sldNum" sz="quarter" idx="12"/>
          </p:nvPr>
        </p:nvSpPr>
        <p:spPr/>
        <p:txBody>
          <a:bodyPr/>
          <a:lstStyle/>
          <a:p>
            <a:fld id="{E0748CB6-4FA3-4C92-8971-CC7B62434B7C}" type="slidenum">
              <a:rPr lang="en-US" smtClean="0"/>
              <a:t>54</a:t>
            </a:fld>
            <a:endParaRPr lang="en-US"/>
          </a:p>
        </p:txBody>
      </p:sp>
    </p:spTree>
    <p:extLst>
      <p:ext uri="{BB962C8B-B14F-4D97-AF65-F5344CB8AC3E}">
        <p14:creationId xmlns:p14="http://schemas.microsoft.com/office/powerpoint/2010/main" val="42648687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Implications for the Rule of Law and the </a:t>
            </a:r>
            <a:r>
              <a:rPr lang="en-US" b="1" dirty="0" smtClean="0"/>
              <a:t>Constitution (Continued)</a:t>
            </a:r>
            <a:endParaRPr lang="en-US" dirty="0"/>
          </a:p>
        </p:txBody>
      </p:sp>
      <p:sp>
        <p:nvSpPr>
          <p:cNvPr id="3" name="Content Placeholder 2"/>
          <p:cNvSpPr>
            <a:spLocks noGrp="1"/>
          </p:cNvSpPr>
          <p:nvPr>
            <p:ph idx="1"/>
          </p:nvPr>
        </p:nvSpPr>
        <p:spPr>
          <a:xfrm>
            <a:off x="838200" y="1980172"/>
            <a:ext cx="10515600" cy="4351338"/>
          </a:xfrm>
        </p:spPr>
        <p:txBody>
          <a:bodyPr>
            <a:noAutofit/>
          </a:bodyPr>
          <a:lstStyle/>
          <a:p>
            <a:pPr marL="0" indent="0">
              <a:buNone/>
            </a:pPr>
            <a:r>
              <a:rPr lang="en-US" sz="3600" dirty="0" smtClean="0"/>
              <a:t>For a discussion of these issues see my article</a:t>
            </a:r>
          </a:p>
          <a:p>
            <a:pPr marL="0" indent="0">
              <a:buNone/>
            </a:pPr>
            <a:r>
              <a:rPr lang="en-US" sz="3600" dirty="0" smtClean="0"/>
              <a:t>“</a:t>
            </a:r>
            <a:r>
              <a:rPr lang="en-US" sz="3600" dirty="0"/>
              <a:t>The Illegality of Legalizing Marijuana Use: An Open Plea to the President and All Other Sworn Federal, State, and Local Public Officials Concerning Marijuana Policies and Laws in the United States: What Part of “I swear to take Care that Laws be faithfully executed” or “I swear to support and defend the Constitution” Do You Not Understand?”</a:t>
            </a:r>
          </a:p>
          <a:p>
            <a:pPr marL="0" indent="0">
              <a:buNone/>
            </a:pPr>
            <a:r>
              <a:rPr lang="en-US" sz="3600" dirty="0" smtClean="0"/>
              <a:t>(Posted at </a:t>
            </a:r>
            <a:r>
              <a:rPr lang="en-US" sz="3600" dirty="0" smtClean="0">
                <a:hlinkClick r:id="rId2"/>
              </a:rPr>
              <a:t>http://GordonDrugAbusePrevention.com</a:t>
            </a:r>
            <a:r>
              <a:rPr lang="en-US" sz="3600" dirty="0" smtClean="0"/>
              <a:t> )</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55</a:t>
            </a:fld>
            <a:endParaRPr lang="en-US"/>
          </a:p>
        </p:txBody>
      </p:sp>
    </p:spTree>
    <p:extLst>
      <p:ext uri="{BB962C8B-B14F-4D97-AF65-F5344CB8AC3E}">
        <p14:creationId xmlns:p14="http://schemas.microsoft.com/office/powerpoint/2010/main" val="3451406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141" y="1305283"/>
            <a:ext cx="10515600" cy="1325563"/>
          </a:xfrm>
        </p:spPr>
        <p:txBody>
          <a:bodyPr>
            <a:normAutofit/>
          </a:bodyPr>
          <a:lstStyle/>
          <a:p>
            <a:pPr lvl="0"/>
            <a:r>
              <a:rPr lang="en-US" b="1" dirty="0"/>
              <a:t>Proponent’s Tax Revenue Argument:  </a:t>
            </a:r>
            <a:r>
              <a:rPr lang="en-US" sz="2400" dirty="0"/>
              <a:t/>
            </a:r>
            <a:br>
              <a:rPr lang="en-US" sz="2400" dirty="0"/>
            </a:br>
            <a:endParaRPr lang="en-US" sz="2400" dirty="0"/>
          </a:p>
        </p:txBody>
      </p:sp>
      <p:sp>
        <p:nvSpPr>
          <p:cNvPr id="3" name="Content Placeholder 2"/>
          <p:cNvSpPr>
            <a:spLocks noGrp="1"/>
          </p:cNvSpPr>
          <p:nvPr>
            <p:ph idx="1"/>
          </p:nvPr>
        </p:nvSpPr>
        <p:spPr/>
        <p:txBody>
          <a:bodyPr/>
          <a:lstStyle/>
          <a:p>
            <a:endParaRPr lang="en-US" dirty="0" smtClean="0"/>
          </a:p>
          <a:p>
            <a:endParaRPr lang="en-US" sz="3600" dirty="0"/>
          </a:p>
          <a:p>
            <a:r>
              <a:rPr lang="en-US" sz="3600" dirty="0" smtClean="0"/>
              <a:t>“</a:t>
            </a:r>
            <a:r>
              <a:rPr lang="en-US" sz="3600" dirty="0"/>
              <a:t>The taxes from the sale of marijuana will have an overwhelmingly beneficial effect on state budgets and those funds can be used for needed causes, such as drug abuse education and treatment programs”.</a:t>
            </a:r>
          </a:p>
          <a:p>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56</a:t>
            </a:fld>
            <a:endParaRPr lang="en-US"/>
          </a:p>
        </p:txBody>
      </p:sp>
    </p:spTree>
    <p:extLst>
      <p:ext uri="{BB962C8B-B14F-4D97-AF65-F5344CB8AC3E}">
        <p14:creationId xmlns:p14="http://schemas.microsoft.com/office/powerpoint/2010/main" val="37735239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Response to Tax Revenue Arguments</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3900" dirty="0" smtClean="0"/>
              <a:t>With </a:t>
            </a:r>
            <a:r>
              <a:rPr lang="en-US" sz="3900" dirty="0"/>
              <a:t>increases in use, </a:t>
            </a:r>
            <a:r>
              <a:rPr lang="en-US" sz="3900" u="sng" dirty="0">
                <a:hlinkClick r:id="rId2"/>
              </a:rPr>
              <a:t>costs to society</a:t>
            </a:r>
            <a:r>
              <a:rPr lang="en-US" sz="3900" dirty="0"/>
              <a:t> can be expected to grow.  In Colorado where use has been on the increase for many years, there has been an increase in fatalities resulting from accidents involving individuals driving under the influence of marijuana, resulting in incalculable costs.  </a:t>
            </a:r>
          </a:p>
        </p:txBody>
      </p:sp>
      <p:sp>
        <p:nvSpPr>
          <p:cNvPr id="4" name="Slide Number Placeholder 3"/>
          <p:cNvSpPr>
            <a:spLocks noGrp="1"/>
          </p:cNvSpPr>
          <p:nvPr>
            <p:ph type="sldNum" sz="quarter" idx="12"/>
          </p:nvPr>
        </p:nvSpPr>
        <p:spPr/>
        <p:txBody>
          <a:bodyPr/>
          <a:lstStyle/>
          <a:p>
            <a:fld id="{E0748CB6-4FA3-4C92-8971-CC7B62434B7C}" type="slidenum">
              <a:rPr lang="en-US" smtClean="0"/>
              <a:t>57</a:t>
            </a:fld>
            <a:endParaRPr lang="en-US"/>
          </a:p>
        </p:txBody>
      </p:sp>
    </p:spTree>
    <p:extLst>
      <p:ext uri="{BB962C8B-B14F-4D97-AF65-F5344CB8AC3E}">
        <p14:creationId xmlns:p14="http://schemas.microsoft.com/office/powerpoint/2010/main" val="24074755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Response to Tax Revenue </a:t>
            </a:r>
            <a:r>
              <a:rPr lang="en-US" b="1" dirty="0" smtClean="0"/>
              <a:t>Arguments (Continued)</a:t>
            </a:r>
            <a:endParaRPr lang="en-US" dirty="0"/>
          </a:p>
        </p:txBody>
      </p:sp>
      <p:sp>
        <p:nvSpPr>
          <p:cNvPr id="3" name="Content Placeholder 2"/>
          <p:cNvSpPr>
            <a:spLocks noGrp="1"/>
          </p:cNvSpPr>
          <p:nvPr>
            <p:ph idx="1"/>
          </p:nvPr>
        </p:nvSpPr>
        <p:spPr/>
        <p:txBody>
          <a:bodyPr/>
          <a:lstStyle/>
          <a:p>
            <a:endParaRPr lang="en-US" sz="3600" dirty="0" smtClean="0"/>
          </a:p>
          <a:p>
            <a:r>
              <a:rPr lang="en-US" sz="3600" dirty="0" smtClean="0"/>
              <a:t>There </a:t>
            </a:r>
            <a:r>
              <a:rPr lang="en-US" sz="3600" dirty="0"/>
              <a:t>have also been increases in the numbers of individuals seeking emergency care at poison centers and emergency rooms. In addition, an increasing number of individuals are seeking treatment for chronic use and psychological and physical addiction.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58</a:t>
            </a:fld>
            <a:endParaRPr lang="en-US"/>
          </a:p>
        </p:txBody>
      </p:sp>
    </p:spTree>
    <p:extLst>
      <p:ext uri="{BB962C8B-B14F-4D97-AF65-F5344CB8AC3E}">
        <p14:creationId xmlns:p14="http://schemas.microsoft.com/office/powerpoint/2010/main" val="35626011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Comments regarding Tax Revenue Arguments</a:t>
            </a:r>
            <a:endParaRPr lang="en-US" b="1" dirty="0"/>
          </a:p>
        </p:txBody>
      </p:sp>
      <p:sp>
        <p:nvSpPr>
          <p:cNvPr id="3" name="Content Placeholder 2"/>
          <p:cNvSpPr>
            <a:spLocks noGrp="1"/>
          </p:cNvSpPr>
          <p:nvPr>
            <p:ph idx="1"/>
          </p:nvPr>
        </p:nvSpPr>
        <p:spPr/>
        <p:txBody>
          <a:bodyPr>
            <a:noAutofit/>
          </a:bodyPr>
          <a:lstStyle/>
          <a:p>
            <a:endParaRPr lang="en-US" sz="3600" dirty="0" smtClean="0"/>
          </a:p>
          <a:p>
            <a:r>
              <a:rPr lang="en-US" sz="3600" dirty="0" smtClean="0"/>
              <a:t>The </a:t>
            </a:r>
            <a:r>
              <a:rPr lang="en-US" sz="3600" dirty="0"/>
              <a:t>impacts on individuals, families, the work place and </a:t>
            </a:r>
            <a:r>
              <a:rPr lang="en-US" sz="3600" dirty="0" smtClean="0"/>
              <a:t>workplace </a:t>
            </a:r>
            <a:r>
              <a:rPr lang="en-US" sz="3600" dirty="0"/>
              <a:t>productivity and safety in both public and private sector organizations, and </a:t>
            </a:r>
            <a:r>
              <a:rPr lang="en-US" sz="3600" dirty="0" smtClean="0"/>
              <a:t>society:  These </a:t>
            </a:r>
            <a:r>
              <a:rPr lang="en-US" sz="3600" dirty="0"/>
              <a:t>impacts in general are increasing and can be expected to do so exponentially </a:t>
            </a:r>
            <a:r>
              <a:rPr lang="en-US" sz="3600" dirty="0" err="1" smtClean="0"/>
              <a:t>whereever</a:t>
            </a:r>
            <a:r>
              <a:rPr lang="en-US" sz="3600" dirty="0" smtClean="0"/>
              <a:t> </a:t>
            </a:r>
            <a:r>
              <a:rPr lang="en-US" sz="3600" dirty="0"/>
              <a:t>the use of marijuana is legal or otherwise sanctioned or widely used.  </a:t>
            </a:r>
          </a:p>
        </p:txBody>
      </p:sp>
      <p:sp>
        <p:nvSpPr>
          <p:cNvPr id="4" name="Slide Number Placeholder 3"/>
          <p:cNvSpPr>
            <a:spLocks noGrp="1"/>
          </p:cNvSpPr>
          <p:nvPr>
            <p:ph type="sldNum" sz="quarter" idx="12"/>
          </p:nvPr>
        </p:nvSpPr>
        <p:spPr/>
        <p:txBody>
          <a:bodyPr/>
          <a:lstStyle/>
          <a:p>
            <a:fld id="{E0748CB6-4FA3-4C92-8971-CC7B62434B7C}" type="slidenum">
              <a:rPr lang="en-US" smtClean="0"/>
              <a:t>59</a:t>
            </a:fld>
            <a:endParaRPr lang="en-US"/>
          </a:p>
        </p:txBody>
      </p:sp>
    </p:spTree>
    <p:extLst>
      <p:ext uri="{BB962C8B-B14F-4D97-AF65-F5344CB8AC3E}">
        <p14:creationId xmlns:p14="http://schemas.microsoft.com/office/powerpoint/2010/main" val="193892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 Dalai Lama and Dr. Nora Volkow Exchange</a:t>
            </a:r>
            <a:endParaRPr lang="en-US" dirty="0">
              <a:latin typeface="+mn-lt"/>
            </a:endParaRPr>
          </a:p>
        </p:txBody>
      </p:sp>
      <p:sp>
        <p:nvSpPr>
          <p:cNvPr id="3" name="Content Placeholder 2"/>
          <p:cNvSpPr>
            <a:spLocks noGrp="1"/>
          </p:cNvSpPr>
          <p:nvPr>
            <p:ph idx="1"/>
          </p:nvPr>
        </p:nvSpPr>
        <p:spPr/>
        <p:txBody>
          <a:bodyPr>
            <a:noAutofit/>
          </a:bodyPr>
          <a:lstStyle/>
          <a:p>
            <a:r>
              <a:rPr lang="en-US" dirty="0"/>
              <a:t>One of the most significant insights that I have gleaned from this video is the similarity of the ways in which drug use and addiction affects the functioning of the brain and decision making.  As both Dr. Volkow and the Dalai Lama acknowledge, the person caught up in drug-taking behavior surrenders his or her “agency”, his or her initiative and will power, his or her judgment and </a:t>
            </a:r>
            <a:r>
              <a:rPr lang="en-US" dirty="0" smtClean="0"/>
              <a:t>ability </a:t>
            </a:r>
            <a:r>
              <a:rPr lang="en-US" dirty="0"/>
              <a:t>to make sound judgments.  Dr. Volkow and the Dalai Lama also talk about ways of undoing and reversing addiction. This can be done by taking steps to reconnect the decision making part of the brain with the rest of the brain.  Brain scans of a Buddhist monk also </a:t>
            </a:r>
            <a:r>
              <a:rPr lang="en-US" dirty="0" smtClean="0"/>
              <a:t>presented </a:t>
            </a:r>
            <a:r>
              <a:rPr lang="en-US" dirty="0"/>
              <a:t>during the videotaped exchange, show what a healthy functioning brain is like.  </a:t>
            </a:r>
          </a:p>
        </p:txBody>
      </p:sp>
      <p:sp>
        <p:nvSpPr>
          <p:cNvPr id="4" name="Slide Number Placeholder 3"/>
          <p:cNvSpPr>
            <a:spLocks noGrp="1"/>
          </p:cNvSpPr>
          <p:nvPr>
            <p:ph type="sldNum" sz="quarter" idx="12"/>
          </p:nvPr>
        </p:nvSpPr>
        <p:spPr/>
        <p:txBody>
          <a:bodyPr/>
          <a:lstStyle/>
          <a:p>
            <a:fld id="{E0748CB6-4FA3-4C92-8971-CC7B62434B7C}" type="slidenum">
              <a:rPr lang="en-US" smtClean="0"/>
              <a:t>6</a:t>
            </a:fld>
            <a:endParaRPr lang="en-US"/>
          </a:p>
        </p:txBody>
      </p:sp>
    </p:spTree>
    <p:extLst>
      <p:ext uri="{BB962C8B-B14F-4D97-AF65-F5344CB8AC3E}">
        <p14:creationId xmlns:p14="http://schemas.microsoft.com/office/powerpoint/2010/main" val="5194341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Additional Comments regarding Tax Revenue </a:t>
            </a:r>
            <a:r>
              <a:rPr lang="en-US" b="1" dirty="0" smtClean="0"/>
              <a:t>Arguments (Continued)</a:t>
            </a:r>
            <a:endParaRPr lang="en-US" dirty="0"/>
          </a:p>
        </p:txBody>
      </p:sp>
      <p:sp>
        <p:nvSpPr>
          <p:cNvPr id="3" name="Content Placeholder 2"/>
          <p:cNvSpPr>
            <a:spLocks noGrp="1"/>
          </p:cNvSpPr>
          <p:nvPr>
            <p:ph idx="1"/>
          </p:nvPr>
        </p:nvSpPr>
        <p:spPr/>
        <p:txBody>
          <a:bodyPr/>
          <a:lstStyle/>
          <a:p>
            <a:endParaRPr lang="en-US" dirty="0" smtClean="0"/>
          </a:p>
          <a:p>
            <a:r>
              <a:rPr lang="en-US" sz="3600" dirty="0"/>
              <a:t>No amount of tax revenues can begin to equal the costs to society and the economy.  No amount of regulation will keep the use of marijuana from increasing in the states where, for the time being, its use is permitted.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60</a:t>
            </a:fld>
            <a:endParaRPr lang="en-US"/>
          </a:p>
        </p:txBody>
      </p:sp>
    </p:spTree>
    <p:extLst>
      <p:ext uri="{BB962C8B-B14F-4D97-AF65-F5344CB8AC3E}">
        <p14:creationId xmlns:p14="http://schemas.microsoft.com/office/powerpoint/2010/main" val="2491025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Relevance of a Steven Wright Analogy</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Steven </a:t>
            </a:r>
            <a:r>
              <a:rPr lang="en-US" sz="3200" dirty="0"/>
              <a:t>Wright, the comedian, in one of his routines has mentioned the whimsical idea of “putting a humidifier and a dehumidifier in the same room and letting </a:t>
            </a:r>
            <a:r>
              <a:rPr lang="en-US" sz="3200" dirty="0" smtClean="0"/>
              <a:t>‘</a:t>
            </a:r>
            <a:r>
              <a:rPr lang="en-US" sz="3200" dirty="0" err="1" smtClean="0"/>
              <a:t>em</a:t>
            </a:r>
            <a:r>
              <a:rPr lang="en-US" sz="3200" dirty="0" smtClean="0"/>
              <a:t> fight </a:t>
            </a:r>
            <a:r>
              <a:rPr lang="en-US" sz="3200" dirty="0"/>
              <a:t>it out’ ”.  </a:t>
            </a:r>
            <a:endParaRPr lang="en-US" sz="3200" dirty="0" smtClean="0"/>
          </a:p>
          <a:p>
            <a:pPr marL="0" indent="0">
              <a:buNone/>
            </a:pPr>
            <a:r>
              <a:rPr lang="en-US" sz="3200" dirty="0" smtClean="0"/>
              <a:t>This is an apt analogy to a state trying </a:t>
            </a:r>
            <a:r>
              <a:rPr lang="en-US" sz="3200" dirty="0"/>
              <a:t>to regulate marijuana use </a:t>
            </a:r>
            <a:r>
              <a:rPr lang="en-US" sz="3200" dirty="0" smtClean="0"/>
              <a:t>while at the same time </a:t>
            </a:r>
            <a:r>
              <a:rPr lang="en-US" sz="3200" dirty="0"/>
              <a:t>encouraging and/or sanctioning its use:  The humidifier (the spreading use of marijuana) is destined to win out, </a:t>
            </a:r>
            <a:r>
              <a:rPr lang="en-US" sz="3200" dirty="0" smtClean="0"/>
              <a:t>because </a:t>
            </a:r>
            <a:r>
              <a:rPr lang="en-US" sz="3200" dirty="0"/>
              <a:t>the dehumidifier will be quickly overwhelmed. </a:t>
            </a:r>
            <a:r>
              <a:rPr lang="en-US" sz="3200" b="1" dirty="0" smtClean="0"/>
              <a:t>The costs to </a:t>
            </a:r>
            <a:r>
              <a:rPr lang="en-US" sz="3200" b="1" dirty="0"/>
              <a:t>individuals </a:t>
            </a:r>
            <a:r>
              <a:rPr lang="en-US" sz="3200" b="1" dirty="0" smtClean="0"/>
              <a:t>and to </a:t>
            </a:r>
            <a:r>
              <a:rPr lang="en-US" sz="3200" b="1" dirty="0"/>
              <a:t>society </a:t>
            </a:r>
            <a:r>
              <a:rPr lang="en-US" sz="3200" b="1" dirty="0" smtClean="0"/>
              <a:t>are always destined to exponentially exceed the </a:t>
            </a:r>
            <a:r>
              <a:rPr lang="en-US" sz="3200" b="1" dirty="0"/>
              <a:t>tax revenues that result.</a:t>
            </a:r>
          </a:p>
          <a:p>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61</a:t>
            </a:fld>
            <a:endParaRPr lang="en-US"/>
          </a:p>
        </p:txBody>
      </p:sp>
    </p:spTree>
    <p:extLst>
      <p:ext uri="{BB962C8B-B14F-4D97-AF65-F5344CB8AC3E}">
        <p14:creationId xmlns:p14="http://schemas.microsoft.com/office/powerpoint/2010/main" val="19089388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3464"/>
            <a:ext cx="10515600" cy="1325563"/>
          </a:xfrm>
        </p:spPr>
        <p:txBody>
          <a:bodyPr/>
          <a:lstStyle/>
          <a:p>
            <a:r>
              <a:rPr lang="en-US" b="1" dirty="0"/>
              <a:t>Programs, Policies, and Approaches to Turn Around and Stop </a:t>
            </a:r>
            <a:r>
              <a:rPr lang="en-US" b="1" dirty="0" smtClean="0"/>
              <a:t>the Use of Drugs</a:t>
            </a:r>
            <a:endParaRPr lang="en-US" dirty="0"/>
          </a:p>
        </p:txBody>
      </p:sp>
      <p:sp>
        <p:nvSpPr>
          <p:cNvPr id="3" name="Content Placeholder 2"/>
          <p:cNvSpPr>
            <a:spLocks noGrp="1"/>
          </p:cNvSpPr>
          <p:nvPr>
            <p:ph idx="1"/>
          </p:nvPr>
        </p:nvSpPr>
        <p:spPr>
          <a:xfrm>
            <a:off x="838200" y="2224870"/>
            <a:ext cx="10515600" cy="4351338"/>
          </a:xfrm>
        </p:spPr>
        <p:txBody>
          <a:bodyPr/>
          <a:lstStyle/>
          <a:p>
            <a:pPr marL="0" indent="0">
              <a:buNone/>
            </a:pPr>
            <a:endParaRPr lang="en-US" dirty="0" smtClean="0"/>
          </a:p>
          <a:p>
            <a:r>
              <a:rPr lang="en-US" sz="3600" dirty="0" smtClean="0"/>
              <a:t> </a:t>
            </a:r>
            <a:r>
              <a:rPr lang="en-US" sz="3600" dirty="0"/>
              <a:t>It is essential to identifying and promote criminal justice-system based, and community and school-based, and religious and spiritual community-based approaches to addressing the problems of drug-taking behavior and promoting alternatives</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62</a:t>
            </a:fld>
            <a:endParaRPr lang="en-US"/>
          </a:p>
        </p:txBody>
      </p:sp>
    </p:spTree>
    <p:extLst>
      <p:ext uri="{BB962C8B-B14F-4D97-AF65-F5344CB8AC3E}">
        <p14:creationId xmlns:p14="http://schemas.microsoft.com/office/powerpoint/2010/main" val="13188172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6428"/>
            <a:ext cx="10515600" cy="1325563"/>
          </a:xfrm>
        </p:spPr>
        <p:txBody>
          <a:bodyPr/>
          <a:lstStyle/>
          <a:p>
            <a:r>
              <a:rPr lang="en-US" b="1" dirty="0"/>
              <a:t>Programs, Policies, and Approaches to Turn Around and Stop the Use of </a:t>
            </a:r>
            <a:r>
              <a:rPr lang="en-US" b="1" dirty="0" smtClean="0"/>
              <a:t>Drugs (Continued)</a:t>
            </a:r>
            <a:endParaRPr lang="en-US" b="1" dirty="0"/>
          </a:p>
        </p:txBody>
      </p:sp>
      <p:sp>
        <p:nvSpPr>
          <p:cNvPr id="3" name="Content Placeholder 2"/>
          <p:cNvSpPr>
            <a:spLocks noGrp="1"/>
          </p:cNvSpPr>
          <p:nvPr>
            <p:ph idx="1"/>
          </p:nvPr>
        </p:nvSpPr>
        <p:spPr>
          <a:xfrm>
            <a:off x="838200" y="2211991"/>
            <a:ext cx="10515600" cy="4351338"/>
          </a:xfrm>
        </p:spPr>
        <p:txBody>
          <a:bodyPr>
            <a:normAutofit/>
          </a:bodyPr>
          <a:lstStyle/>
          <a:p>
            <a:endParaRPr lang="en-US" sz="3600" dirty="0" smtClean="0"/>
          </a:p>
          <a:p>
            <a:r>
              <a:rPr lang="en-US" sz="3600" dirty="0" smtClean="0"/>
              <a:t> </a:t>
            </a:r>
            <a:r>
              <a:rPr lang="en-US" sz="3600" dirty="0"/>
              <a:t>At the same time it is important to encourage alternatives to drug use, constructive, creative, healthy activities that aim at the development of healthy fully functioning drug-free individuals. </a:t>
            </a:r>
            <a:r>
              <a:rPr lang="en-US" sz="3600" dirty="0" smtClean="0"/>
              <a:t> Increased efforts are </a:t>
            </a:r>
            <a:r>
              <a:rPr lang="en-US" sz="3600" dirty="0" smtClean="0"/>
              <a:t>needed aimed at i</a:t>
            </a:r>
            <a:r>
              <a:rPr lang="en-US" sz="3600" dirty="0" smtClean="0"/>
              <a:t>dentifying promising programs, policies, and approaches and promoting their duplication or adaptation.</a:t>
            </a: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63</a:t>
            </a:fld>
            <a:endParaRPr lang="en-US"/>
          </a:p>
        </p:txBody>
      </p:sp>
    </p:spTree>
    <p:extLst>
      <p:ext uri="{BB962C8B-B14F-4D97-AF65-F5344CB8AC3E}">
        <p14:creationId xmlns:p14="http://schemas.microsoft.com/office/powerpoint/2010/main" val="8662129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7640"/>
            <a:ext cx="10515600" cy="1325563"/>
          </a:xfrm>
        </p:spPr>
        <p:txBody>
          <a:bodyPr/>
          <a:lstStyle/>
          <a:p>
            <a:r>
              <a:rPr lang="en-US" b="1" dirty="0" smtClean="0"/>
              <a:t>Programs, Policies, and Approaches to Turn Around and Stop Drug Use (Continued)</a:t>
            </a:r>
            <a:endParaRPr lang="en-US" b="1" dirty="0"/>
          </a:p>
        </p:txBody>
      </p:sp>
      <p:sp>
        <p:nvSpPr>
          <p:cNvPr id="3" name="Content Placeholder 2"/>
          <p:cNvSpPr>
            <a:spLocks noGrp="1"/>
          </p:cNvSpPr>
          <p:nvPr>
            <p:ph idx="1"/>
          </p:nvPr>
        </p:nvSpPr>
        <p:spPr/>
        <p:txBody>
          <a:bodyPr>
            <a:normAutofit fontScale="92500"/>
          </a:bodyPr>
          <a:lstStyle/>
          <a:p>
            <a:endParaRPr lang="en-US" sz="3500" dirty="0" smtClean="0"/>
          </a:p>
          <a:p>
            <a:r>
              <a:rPr lang="en-US" sz="3500" dirty="0" smtClean="0"/>
              <a:t>The </a:t>
            </a:r>
            <a:r>
              <a:rPr lang="en-US" sz="3500" dirty="0"/>
              <a:t>use in adjacent states to jurisdictions where marijuana can be openly purchased can also be expected to grow.  Marijuana use can be expected to increase in states and jurisdictions where marijuana use has been decriminalized unless there are stipulations in the law in those jurisdictions that provide for alternatives to </a:t>
            </a:r>
            <a:r>
              <a:rPr lang="en-US" sz="3500" dirty="0" smtClean="0"/>
              <a:t>fines or incarceration, </a:t>
            </a:r>
            <a:r>
              <a:rPr lang="en-US" sz="3500" dirty="0"/>
              <a:t>and other legal consequences. </a:t>
            </a:r>
            <a:r>
              <a:rPr lang="en-US" sz="3500" dirty="0" smtClean="0"/>
              <a:t> Expungement of records when users cease their use can also be provided as an incentive.</a:t>
            </a: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64</a:t>
            </a:fld>
            <a:endParaRPr lang="en-US"/>
          </a:p>
        </p:txBody>
      </p:sp>
    </p:spTree>
    <p:extLst>
      <p:ext uri="{BB962C8B-B14F-4D97-AF65-F5344CB8AC3E}">
        <p14:creationId xmlns:p14="http://schemas.microsoft.com/office/powerpoint/2010/main" val="27613369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339"/>
            <a:ext cx="10515600" cy="1325563"/>
          </a:xfrm>
        </p:spPr>
        <p:txBody>
          <a:bodyPr/>
          <a:lstStyle/>
          <a:p>
            <a:r>
              <a:rPr lang="en-US" b="1" dirty="0"/>
              <a:t>Programs, Policies, and Approaches to Turn Around and Stop Drug Use (Continued)</a:t>
            </a:r>
            <a:endParaRPr lang="en-US" dirty="0"/>
          </a:p>
        </p:txBody>
      </p:sp>
      <p:sp>
        <p:nvSpPr>
          <p:cNvPr id="3" name="Content Placeholder 2"/>
          <p:cNvSpPr>
            <a:spLocks noGrp="1"/>
          </p:cNvSpPr>
          <p:nvPr>
            <p:ph idx="1"/>
          </p:nvPr>
        </p:nvSpPr>
        <p:spPr/>
        <p:txBody>
          <a:bodyPr/>
          <a:lstStyle/>
          <a:p>
            <a:endParaRPr lang="en-US" dirty="0" smtClean="0"/>
          </a:p>
          <a:p>
            <a:r>
              <a:rPr lang="en-US" sz="3600" dirty="0"/>
              <a:t>The alternative that users should be offered in jurisdictions where marijuana use has been decriminalized is the option of drug court programs, educational or counseling </a:t>
            </a:r>
            <a:r>
              <a:rPr lang="en-US" sz="3600" dirty="0" smtClean="0"/>
              <a:t>programs, </a:t>
            </a:r>
            <a:r>
              <a:rPr lang="en-US" sz="3600" dirty="0"/>
              <a:t>or treatment and rehabilitation programs.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65</a:t>
            </a:fld>
            <a:endParaRPr lang="en-US"/>
          </a:p>
        </p:txBody>
      </p:sp>
    </p:spTree>
    <p:extLst>
      <p:ext uri="{BB962C8B-B14F-4D97-AF65-F5344CB8AC3E}">
        <p14:creationId xmlns:p14="http://schemas.microsoft.com/office/powerpoint/2010/main" val="17236022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Example of an “In Lieu of Prosecution” Program</a:t>
            </a:r>
            <a:endParaRPr lang="en-US" b="1" dirty="0"/>
          </a:p>
        </p:txBody>
      </p:sp>
      <p:sp>
        <p:nvSpPr>
          <p:cNvPr id="3" name="Content Placeholder 2"/>
          <p:cNvSpPr>
            <a:spLocks noGrp="1"/>
          </p:cNvSpPr>
          <p:nvPr>
            <p:ph idx="1"/>
          </p:nvPr>
        </p:nvSpPr>
        <p:spPr/>
        <p:txBody>
          <a:bodyPr>
            <a:normAutofit lnSpcReduction="10000"/>
          </a:bodyPr>
          <a:lstStyle/>
          <a:p>
            <a:r>
              <a:rPr lang="en-US" sz="3600" dirty="0"/>
              <a:t>The State of Maryland is providing such alternatives to those 21 and younger, and expunging the records of offenders if they complete their counseling or treatment program. (See </a:t>
            </a:r>
            <a:r>
              <a:rPr lang="en-US" sz="3600" u="sng" dirty="0">
                <a:hlinkClick r:id="rId2"/>
              </a:rPr>
              <a:t>http://www.washingtonpost.com/local/md-politics/pot-decriminalization--for-small-amounts--takes-effect-in-maryland-on-wednesday/2014/09/30/bc379534-48a5-11e4-891d-713f052086a0_story.html</a:t>
            </a:r>
            <a:r>
              <a:rPr lang="en-US" sz="3600" dirty="0"/>
              <a:t> ).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66</a:t>
            </a:fld>
            <a:endParaRPr lang="en-US"/>
          </a:p>
        </p:txBody>
      </p:sp>
    </p:spTree>
    <p:extLst>
      <p:ext uri="{BB962C8B-B14F-4D97-AF65-F5344CB8AC3E}">
        <p14:creationId xmlns:p14="http://schemas.microsoft.com/office/powerpoint/2010/main" val="36493769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Programs, Policies, and Approaches to Turn Around and Stop Drug Use (Continued)</a:t>
            </a:r>
            <a:endParaRPr lang="en-US" dirty="0">
              <a:latin typeface="+mn-lt"/>
            </a:endParaRPr>
          </a:p>
        </p:txBody>
      </p:sp>
      <p:sp>
        <p:nvSpPr>
          <p:cNvPr id="3" name="Content Placeholder 2"/>
          <p:cNvSpPr>
            <a:spLocks noGrp="1"/>
          </p:cNvSpPr>
          <p:nvPr>
            <p:ph idx="1"/>
          </p:nvPr>
        </p:nvSpPr>
        <p:spPr/>
        <p:txBody>
          <a:bodyPr>
            <a:normAutofit/>
          </a:bodyPr>
          <a:lstStyle/>
          <a:p>
            <a:r>
              <a:rPr lang="en-US" dirty="0"/>
              <a:t>The problem is a persistent and growing one owing to the absence of a comprehensive understanding of the problem and comprehensive approaches to addressing the problem.  There have been numerous efforts undertaken since the 1960s to address the problem.  Indeed </a:t>
            </a:r>
            <a:r>
              <a:rPr lang="en-US" dirty="0" smtClean="0"/>
              <a:t>the Pacific Institute for Research and Evaluation (PIRE) </a:t>
            </a:r>
            <a:r>
              <a:rPr lang="en-US" dirty="0"/>
              <a:t>has been at the forefront of many of these efforts.  Never before has there been a comprehensive approach to addressing the problem, one that has had adequate resources to carry out such an approach.  The efforts that PIRE has engaged in over the years have all had very positive impacts on addressing specific aspects of the problem.  These have included the following</a:t>
            </a:r>
            <a:r>
              <a:rPr lang="en-US" dirty="0" smtClean="0"/>
              <a:t>:</a:t>
            </a:r>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67</a:t>
            </a:fld>
            <a:endParaRPr lang="en-US"/>
          </a:p>
        </p:txBody>
      </p:sp>
    </p:spTree>
    <p:extLst>
      <p:ext uri="{BB962C8B-B14F-4D97-AF65-F5344CB8AC3E}">
        <p14:creationId xmlns:p14="http://schemas.microsoft.com/office/powerpoint/2010/main" val="13482356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765"/>
            <a:ext cx="10515600" cy="1325563"/>
          </a:xfrm>
        </p:spPr>
        <p:txBody>
          <a:bodyPr/>
          <a:lstStyle/>
          <a:p>
            <a:r>
              <a:rPr lang="en-US" b="1" dirty="0">
                <a:latin typeface="+mn-lt"/>
              </a:rPr>
              <a:t>Programs, Policies, and Approaches to Turn Around and Stop Drug Use (Continued)</a:t>
            </a:r>
            <a:endParaRPr lang="en-US" dirty="0">
              <a:latin typeface="+mn-lt"/>
            </a:endParaRP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Pyramid Project, The New Pride Project, Alternatives to Drugs Conferences and Initiatives, </a:t>
            </a:r>
            <a:r>
              <a:rPr lang="en-US" dirty="0" smtClean="0"/>
              <a:t>the </a:t>
            </a:r>
            <a:r>
              <a:rPr lang="en-US" dirty="0"/>
              <a:t>Just Say No Campaign, Collaborative efforts involving the National Association of Drug Court Professionals,  Initiatives to Address </a:t>
            </a:r>
            <a:r>
              <a:rPr lang="en-US" dirty="0" smtClean="0"/>
              <a:t>Drug-Taking </a:t>
            </a:r>
            <a:r>
              <a:rPr lang="en-US" dirty="0"/>
              <a:t>Behavior in the Military, and Drug-Taking Behavior </a:t>
            </a:r>
            <a:r>
              <a:rPr lang="en-US" dirty="0" smtClean="0"/>
              <a:t>in the </a:t>
            </a:r>
            <a:r>
              <a:rPr lang="en-US" dirty="0" smtClean="0"/>
              <a:t>Aftermath of </a:t>
            </a:r>
            <a:r>
              <a:rPr lang="en-US" dirty="0" smtClean="0"/>
              <a:t>Federally </a:t>
            </a:r>
            <a:r>
              <a:rPr lang="en-US" dirty="0"/>
              <a:t>Declared </a:t>
            </a:r>
            <a:r>
              <a:rPr lang="en-US" dirty="0" smtClean="0"/>
              <a:t>Disasters.</a:t>
            </a:r>
            <a:r>
              <a:rPr lang="en-US" dirty="0"/>
              <a:t>  </a:t>
            </a:r>
          </a:p>
        </p:txBody>
      </p:sp>
      <p:sp>
        <p:nvSpPr>
          <p:cNvPr id="4" name="Slide Number Placeholder 3"/>
          <p:cNvSpPr>
            <a:spLocks noGrp="1"/>
          </p:cNvSpPr>
          <p:nvPr>
            <p:ph type="sldNum" sz="quarter" idx="12"/>
          </p:nvPr>
        </p:nvSpPr>
        <p:spPr/>
        <p:txBody>
          <a:bodyPr/>
          <a:lstStyle/>
          <a:p>
            <a:fld id="{E0748CB6-4FA3-4C92-8971-CC7B62434B7C}" type="slidenum">
              <a:rPr lang="en-US" smtClean="0"/>
              <a:t>68</a:t>
            </a:fld>
            <a:endParaRPr lang="en-US"/>
          </a:p>
        </p:txBody>
      </p:sp>
    </p:spTree>
    <p:extLst>
      <p:ext uri="{BB962C8B-B14F-4D97-AF65-F5344CB8AC3E}">
        <p14:creationId xmlns:p14="http://schemas.microsoft.com/office/powerpoint/2010/main" val="24523646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8916"/>
            <a:ext cx="10515600" cy="1325563"/>
          </a:xfrm>
        </p:spPr>
        <p:txBody>
          <a:bodyPr/>
          <a:lstStyle/>
          <a:p>
            <a:r>
              <a:rPr lang="en-US" b="1" dirty="0">
                <a:latin typeface="+mn-lt"/>
              </a:rPr>
              <a:t>Programs, Policies, and Approaches to Turn Around and Stop Drug Use (Continued)</a:t>
            </a:r>
            <a:endParaRPr lang="en-US" dirty="0">
              <a:latin typeface="+mn-lt"/>
            </a:endParaRPr>
          </a:p>
        </p:txBody>
      </p:sp>
      <p:sp>
        <p:nvSpPr>
          <p:cNvPr id="3" name="Content Placeholder 2"/>
          <p:cNvSpPr>
            <a:spLocks noGrp="1"/>
          </p:cNvSpPr>
          <p:nvPr>
            <p:ph idx="1"/>
          </p:nvPr>
        </p:nvSpPr>
        <p:spPr/>
        <p:txBody>
          <a:bodyPr/>
          <a:lstStyle/>
          <a:p>
            <a:endParaRPr lang="en-US" dirty="0" smtClean="0"/>
          </a:p>
          <a:p>
            <a:r>
              <a:rPr lang="en-US" sz="3600" dirty="0" smtClean="0"/>
              <a:t>Any </a:t>
            </a:r>
            <a:r>
              <a:rPr lang="en-US" sz="3600" dirty="0"/>
              <a:t>and all of these past successes should be envisaged as a part of a comprehensive approach, an approach designed to have a major impact on diminishing the amount of drug-taking behavior in the US and increasing the amount of constructive, healthy and creative alternatives to drug-taking behavior.</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69</a:t>
            </a:fld>
            <a:endParaRPr lang="en-US"/>
          </a:p>
        </p:txBody>
      </p:sp>
    </p:spTree>
    <p:extLst>
      <p:ext uri="{BB962C8B-B14F-4D97-AF65-F5344CB8AC3E}">
        <p14:creationId xmlns:p14="http://schemas.microsoft.com/office/powerpoint/2010/main" val="112470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mn-lt"/>
              </a:rPr>
              <a:t>The Dalai Lama </a:t>
            </a:r>
            <a:r>
              <a:rPr lang="en-US" b="1" dirty="0">
                <a:latin typeface="+mn-lt"/>
              </a:rPr>
              <a:t>and Dr. Nora </a:t>
            </a:r>
            <a:r>
              <a:rPr lang="en-US" b="1" dirty="0" smtClean="0">
                <a:latin typeface="+mn-lt"/>
              </a:rPr>
              <a:t>Volkow Exchange (Continued)</a:t>
            </a:r>
            <a:endParaRPr lang="en-US" b="1" dirty="0">
              <a:latin typeface="+mn-lt"/>
            </a:endParaRPr>
          </a:p>
        </p:txBody>
      </p:sp>
      <p:sp>
        <p:nvSpPr>
          <p:cNvPr id="3" name="Content Placeholder 2"/>
          <p:cNvSpPr>
            <a:spLocks noGrp="1"/>
          </p:cNvSpPr>
          <p:nvPr>
            <p:ph idx="1"/>
          </p:nvPr>
        </p:nvSpPr>
        <p:spPr/>
        <p:txBody>
          <a:bodyPr/>
          <a:lstStyle/>
          <a:p>
            <a:r>
              <a:rPr lang="en-US" sz="3200" dirty="0"/>
              <a:t>The effect of participating in healthy activities, such as serving others and showing concern for others and engaging in meaningful activity can reconnect the disconnected parts of the brain.  When an addicted individual is able to begin to overcome his or her addiction, the brain begins to show a return to a healthy functioning state.  Of course, there will be some who have done irreparable damage to the functioning of the brain and their mental health, these individuals may not be able to fully recover.</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7</a:t>
            </a:fld>
            <a:endParaRPr lang="en-US"/>
          </a:p>
        </p:txBody>
      </p:sp>
    </p:spTree>
    <p:extLst>
      <p:ext uri="{BB962C8B-B14F-4D97-AF65-F5344CB8AC3E}">
        <p14:creationId xmlns:p14="http://schemas.microsoft.com/office/powerpoint/2010/main" val="39234819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b="1" dirty="0">
                <a:latin typeface="+mn-lt"/>
              </a:rPr>
              <a:t>Programs, Policies, and Approaches to Turn Around and Stop Drug Use (Continued)</a:t>
            </a:r>
            <a:endParaRPr lang="en-US" dirty="0">
              <a:latin typeface="+mn-lt"/>
            </a:endParaRPr>
          </a:p>
        </p:txBody>
      </p:sp>
      <p:sp>
        <p:nvSpPr>
          <p:cNvPr id="3" name="Content Placeholder 2"/>
          <p:cNvSpPr>
            <a:spLocks noGrp="1"/>
          </p:cNvSpPr>
          <p:nvPr>
            <p:ph idx="1"/>
          </p:nvPr>
        </p:nvSpPr>
        <p:spPr/>
        <p:txBody>
          <a:bodyPr>
            <a:noAutofit/>
          </a:bodyPr>
          <a:lstStyle/>
          <a:p>
            <a:pPr marL="0" indent="0">
              <a:buNone/>
            </a:pPr>
            <a:r>
              <a:rPr lang="en-US" sz="3600" dirty="0" smtClean="0"/>
              <a:t>Specific resources that identify promising approaches and policies for addressing include the following:</a:t>
            </a:r>
            <a:endParaRPr lang="en-US" sz="3600" dirty="0"/>
          </a:p>
          <a:p>
            <a:r>
              <a:rPr lang="en-US" sz="3600" b="1" dirty="0"/>
              <a:t>Guide to Ideas on Drug Abuse Programs and Policies</a:t>
            </a:r>
            <a:r>
              <a:rPr lang="en-US" sz="3600" dirty="0"/>
              <a:t>,  Paula Gordon, compiler.  It is available online through the Education Resource Information Center (ERIC) at </a:t>
            </a:r>
            <a:r>
              <a:rPr lang="en-US" sz="3600" u="sng" dirty="0">
                <a:hlinkClick r:id="rId2"/>
              </a:rPr>
              <a:t>http://www.eric.ed.gov/ERICDocs/data/ericdocs2sql/content_storage_01/0000019b/80/38/ec/fc.pdf</a:t>
            </a:r>
            <a:r>
              <a:rPr lang="en-US" sz="3600" dirty="0"/>
              <a:t> </a:t>
            </a:r>
          </a:p>
        </p:txBody>
      </p:sp>
      <p:sp>
        <p:nvSpPr>
          <p:cNvPr id="4" name="Slide Number Placeholder 3"/>
          <p:cNvSpPr>
            <a:spLocks noGrp="1"/>
          </p:cNvSpPr>
          <p:nvPr>
            <p:ph type="sldNum" sz="quarter" idx="12"/>
          </p:nvPr>
        </p:nvSpPr>
        <p:spPr/>
        <p:txBody>
          <a:bodyPr/>
          <a:lstStyle/>
          <a:p>
            <a:fld id="{E0748CB6-4FA3-4C92-8971-CC7B62434B7C}" type="slidenum">
              <a:rPr lang="en-US" smtClean="0"/>
              <a:t>70</a:t>
            </a:fld>
            <a:endParaRPr lang="en-US"/>
          </a:p>
        </p:txBody>
      </p:sp>
    </p:spTree>
    <p:extLst>
      <p:ext uri="{BB962C8B-B14F-4D97-AF65-F5344CB8AC3E}">
        <p14:creationId xmlns:p14="http://schemas.microsoft.com/office/powerpoint/2010/main" val="5141502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lstStyle/>
          <a:p>
            <a:r>
              <a:rPr lang="en-US" b="1" dirty="0">
                <a:latin typeface="+mn-lt"/>
              </a:rPr>
              <a:t>Programs, Policies, and Approaches to Turn Around and Stop Drug Use (Continued)</a:t>
            </a:r>
            <a:endParaRPr lang="en-US" dirty="0">
              <a:latin typeface="+mn-lt"/>
            </a:endParaRPr>
          </a:p>
        </p:txBody>
      </p:sp>
      <p:sp>
        <p:nvSpPr>
          <p:cNvPr id="3" name="Content Placeholder 2"/>
          <p:cNvSpPr>
            <a:spLocks noGrp="1"/>
          </p:cNvSpPr>
          <p:nvPr>
            <p:ph idx="1"/>
          </p:nvPr>
        </p:nvSpPr>
        <p:spPr/>
        <p:txBody>
          <a:bodyPr/>
          <a:lstStyle/>
          <a:p>
            <a:endParaRPr lang="en-US" dirty="0" smtClean="0"/>
          </a:p>
          <a:p>
            <a:endParaRPr lang="en-US" sz="3600" b="1" u="sng" dirty="0" smtClean="0">
              <a:hlinkClick r:id="rId2"/>
            </a:endParaRPr>
          </a:p>
          <a:p>
            <a:r>
              <a:rPr lang="en-US" sz="3600" b="1" u="sng" dirty="0" smtClean="0">
                <a:hlinkClick r:id="rId2"/>
              </a:rPr>
              <a:t>The </a:t>
            </a:r>
            <a:r>
              <a:rPr lang="en-US" sz="3600" b="1" u="sng" dirty="0">
                <a:hlinkClick r:id="rId2"/>
              </a:rPr>
              <a:t>State and Territorial Guide to Substance </a:t>
            </a:r>
            <a:r>
              <a:rPr lang="en-US" sz="3600" b="1" dirty="0">
                <a:hlinkClick r:id="rId2"/>
              </a:rPr>
              <a:t>Abuse Prevention</a:t>
            </a:r>
            <a:r>
              <a:rPr lang="en-US" sz="3600" b="1" u="sng" dirty="0">
                <a:hlinkClick r:id="rId2"/>
              </a:rPr>
              <a:t> in Declared Disasters</a:t>
            </a:r>
            <a:r>
              <a:rPr lang="en-US" sz="3600" b="1" dirty="0"/>
              <a:t> (co-author)</a:t>
            </a:r>
            <a:r>
              <a:rPr lang="en-US" sz="3600" dirty="0"/>
              <a:t> at </a:t>
            </a:r>
            <a:r>
              <a:rPr lang="en-US" sz="3600" u="sng" dirty="0">
                <a:hlinkClick r:id="rId3"/>
              </a:rPr>
              <a:t>https://www.idph.state.ia.us/bh/common/pdf/substance_abuse/state_territorial_guide.pdf</a:t>
            </a:r>
            <a:endParaRPr lang="en-US" sz="3600" dirty="0"/>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71</a:t>
            </a:fld>
            <a:endParaRPr lang="en-US"/>
          </a:p>
        </p:txBody>
      </p:sp>
    </p:spTree>
    <p:extLst>
      <p:ext uri="{BB962C8B-B14F-4D97-AF65-F5344CB8AC3E}">
        <p14:creationId xmlns:p14="http://schemas.microsoft.com/office/powerpoint/2010/main" val="26557669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3761"/>
            <a:ext cx="10515600" cy="1325563"/>
          </a:xfrm>
        </p:spPr>
        <p:txBody>
          <a:bodyPr>
            <a:normAutofit fontScale="90000"/>
          </a:bodyPr>
          <a:lstStyle/>
          <a:p>
            <a:r>
              <a:rPr lang="en-US" sz="4900" b="1" dirty="0">
                <a:latin typeface="+mn-lt"/>
              </a:rPr>
              <a:t>Selected Publications and Presentations in the Drug Abuse Prevention </a:t>
            </a:r>
            <a:r>
              <a:rPr lang="en-US" sz="4900" b="1" dirty="0" smtClean="0">
                <a:latin typeface="+mn-lt"/>
              </a:rPr>
              <a:t>Field</a:t>
            </a:r>
            <a:r>
              <a:rPr lang="en-US" dirty="0"/>
              <a:t/>
            </a:r>
            <a:br>
              <a:rPr lang="en-US" dirty="0"/>
            </a:br>
            <a:endParaRPr lang="en-US" dirty="0"/>
          </a:p>
        </p:txBody>
      </p:sp>
      <p:sp>
        <p:nvSpPr>
          <p:cNvPr id="3" name="Content Placeholder 2"/>
          <p:cNvSpPr>
            <a:spLocks noGrp="1"/>
          </p:cNvSpPr>
          <p:nvPr>
            <p:ph idx="1"/>
          </p:nvPr>
        </p:nvSpPr>
        <p:spPr>
          <a:xfrm>
            <a:off x="709411" y="1452138"/>
            <a:ext cx="10515600" cy="4351338"/>
          </a:xfrm>
        </p:spPr>
        <p:txBody>
          <a:bodyPr>
            <a:noAutofit/>
          </a:bodyPr>
          <a:lstStyle/>
          <a:p>
            <a:pPr marL="0" indent="0" algn="ctr">
              <a:buNone/>
            </a:pPr>
            <a:r>
              <a:rPr lang="en-US" b="1" i="1" dirty="0" smtClean="0"/>
              <a:t>( *Asterisks indicate refereed journal articles by Paula D. Gordon now posted at </a:t>
            </a:r>
            <a:r>
              <a:rPr lang="en-US" b="1" i="1" dirty="0" smtClean="0">
                <a:hlinkClick r:id="rId2"/>
              </a:rPr>
              <a:t>http://GordonDrugAbusePrevention.com</a:t>
            </a:r>
            <a:r>
              <a:rPr lang="en-US" b="1" i="1" dirty="0" smtClean="0"/>
              <a:t> </a:t>
            </a:r>
            <a:r>
              <a:rPr lang="en-US" sz="3200" b="1" i="1" dirty="0" smtClean="0"/>
              <a:t>)</a:t>
            </a:r>
          </a:p>
          <a:p>
            <a:pPr marL="0" indent="0">
              <a:buNone/>
            </a:pPr>
            <a:r>
              <a:rPr lang="en-US" sz="3200" dirty="0" smtClean="0"/>
              <a:t>*~ </a:t>
            </a:r>
            <a:r>
              <a:rPr lang="en-US" sz="3200" dirty="0"/>
              <a:t>Approaches to Drug Abuse Prevention</a:t>
            </a:r>
          </a:p>
          <a:p>
            <a:pPr marL="0" indent="0">
              <a:buNone/>
            </a:pPr>
            <a:r>
              <a:rPr lang="en-US" sz="3200" dirty="0" smtClean="0"/>
              <a:t>*~ </a:t>
            </a:r>
            <a:r>
              <a:rPr lang="en-US" sz="3200" dirty="0"/>
              <a:t>Resolving the Controversy Regarding the Effects of Marijuana Use</a:t>
            </a:r>
          </a:p>
          <a:p>
            <a:pPr marL="0" indent="0">
              <a:buNone/>
            </a:pPr>
            <a:r>
              <a:rPr lang="en-US" sz="3200" dirty="0"/>
              <a:t>*~ Promising Approaches to Drug Abuse Prevention and Early Intervention</a:t>
            </a:r>
          </a:p>
          <a:p>
            <a:pPr marL="0" indent="0">
              <a:buNone/>
            </a:pPr>
            <a:r>
              <a:rPr lang="en-US" sz="3200" dirty="0"/>
              <a:t>~ The Role of Drug Abuse Prevention Educators in Addressing the Drug Problem (Rehoboth Beach, Delaware)</a:t>
            </a:r>
          </a:p>
          <a:p>
            <a:pPr marL="0" indent="0">
              <a:buNone/>
            </a:pPr>
            <a:r>
              <a:rPr lang="en-US" sz="3200" dirty="0"/>
              <a:t>*~ School-Based Approaches to Drug Abuse Prevention and Early Intervention</a:t>
            </a:r>
          </a:p>
          <a:p>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72</a:t>
            </a:fld>
            <a:endParaRPr lang="en-US"/>
          </a:p>
        </p:txBody>
      </p:sp>
    </p:spTree>
    <p:extLst>
      <p:ext uri="{BB962C8B-B14F-4D97-AF65-F5344CB8AC3E}">
        <p14:creationId xmlns:p14="http://schemas.microsoft.com/office/powerpoint/2010/main" val="8958320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a:t>
            </a:r>
            <a:r>
              <a:rPr lang="en-US" b="1" dirty="0" smtClean="0">
                <a:latin typeface="+mn-lt"/>
              </a:rPr>
              <a:t>Comments</a:t>
            </a:r>
            <a:endParaRPr lang="en-US" dirty="0">
              <a:latin typeface="+mn-lt"/>
            </a:endParaRPr>
          </a:p>
        </p:txBody>
      </p:sp>
      <p:sp>
        <p:nvSpPr>
          <p:cNvPr id="3" name="Content Placeholder 2"/>
          <p:cNvSpPr>
            <a:spLocks noGrp="1"/>
          </p:cNvSpPr>
          <p:nvPr>
            <p:ph idx="1"/>
          </p:nvPr>
        </p:nvSpPr>
        <p:spPr/>
        <p:txBody>
          <a:bodyPr>
            <a:normAutofit fontScale="85000" lnSpcReduction="20000"/>
          </a:bodyPr>
          <a:lstStyle/>
          <a:p>
            <a:r>
              <a:rPr lang="en-US" sz="3500" dirty="0"/>
              <a:t>It would seem to be magical thinking </a:t>
            </a:r>
            <a:r>
              <a:rPr lang="en-US" sz="3500" dirty="0" smtClean="0"/>
              <a:t>(which, perhaps significantly, is also an </a:t>
            </a:r>
            <a:r>
              <a:rPr lang="en-US" sz="3500" dirty="0"/>
              <a:t>effect </a:t>
            </a:r>
            <a:r>
              <a:rPr lang="en-US" sz="3500" dirty="0" smtClean="0"/>
              <a:t>that has been associated with  </a:t>
            </a:r>
            <a:r>
              <a:rPr lang="en-US" sz="3500" dirty="0"/>
              <a:t>marijuana use) to assume that the use of marijuana could be widely legally sanctioned and that its use would not spread throughout society.   Indeed, the authors of the 2012 Report of Organization of American States on “</a:t>
            </a:r>
            <a:r>
              <a:rPr lang="en-US" sz="3500" u="sng" dirty="0">
                <a:hlinkClick r:id="rId2"/>
              </a:rPr>
              <a:t>The Drug Problem in the Americas</a:t>
            </a:r>
            <a:r>
              <a:rPr lang="en-US" sz="3500" dirty="0"/>
              <a:t>” discuss the profound implications of legalization</a:t>
            </a:r>
            <a:r>
              <a:rPr lang="en-US" sz="3500" dirty="0" smtClean="0"/>
              <a:t>.</a:t>
            </a:r>
          </a:p>
          <a:p>
            <a:pPr marL="0" indent="0">
              <a:buNone/>
            </a:pPr>
            <a:endParaRPr lang="en-US" sz="3500" dirty="0"/>
          </a:p>
          <a:p>
            <a:pPr marL="457200" lvl="1" indent="0">
              <a:buNone/>
            </a:pPr>
            <a:r>
              <a:rPr lang="en-US" sz="3500" i="1" dirty="0"/>
              <a:t>  ….Even with relatively restrictive regulation, the result of </a:t>
            </a:r>
            <a:endParaRPr lang="en-US" sz="3500" i="1" dirty="0" smtClean="0"/>
          </a:p>
          <a:p>
            <a:pPr marL="457200" lvl="1" indent="0">
              <a:buNone/>
            </a:pPr>
            <a:r>
              <a:rPr lang="en-US" sz="3500" i="1" dirty="0" smtClean="0"/>
              <a:t>le­galization </a:t>
            </a:r>
            <a:r>
              <a:rPr lang="en-US" sz="3500" i="1" dirty="0"/>
              <a:t>is likely to be expanded use and dependency  (p. 94).</a:t>
            </a:r>
            <a:endParaRPr lang="en-US" sz="3500" dirty="0"/>
          </a:p>
          <a:p>
            <a:pPr lvl="1"/>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73</a:t>
            </a:fld>
            <a:endParaRPr lang="en-US"/>
          </a:p>
        </p:txBody>
      </p:sp>
    </p:spTree>
    <p:extLst>
      <p:ext uri="{BB962C8B-B14F-4D97-AF65-F5344CB8AC3E}">
        <p14:creationId xmlns:p14="http://schemas.microsoft.com/office/powerpoint/2010/main" val="2091474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a:t>
            </a:r>
            <a:r>
              <a:rPr lang="en-US" b="1" dirty="0" smtClean="0">
                <a:latin typeface="+mn-lt"/>
              </a:rPr>
              <a:t>Comments (Continued)</a:t>
            </a:r>
            <a:endParaRPr lang="en-US" dirty="0">
              <a:latin typeface="+mn-lt"/>
            </a:endParaRPr>
          </a:p>
        </p:txBody>
      </p:sp>
      <p:sp>
        <p:nvSpPr>
          <p:cNvPr id="3" name="Content Placeholder 2"/>
          <p:cNvSpPr>
            <a:spLocks noGrp="1"/>
          </p:cNvSpPr>
          <p:nvPr>
            <p:ph idx="1"/>
          </p:nvPr>
        </p:nvSpPr>
        <p:spPr/>
        <p:txBody>
          <a:bodyPr>
            <a:normAutofit lnSpcReduction="10000"/>
          </a:bodyPr>
          <a:lstStyle/>
          <a:p>
            <a:r>
              <a:rPr lang="en-US" sz="3600" dirty="0"/>
              <a:t>Governor Jerry Brown has summed up the seriousness of the implications of marijuana legalization for the nation. In the </a:t>
            </a:r>
            <a:r>
              <a:rPr lang="en-US" sz="3600" b="1" i="1" dirty="0"/>
              <a:t>National Journal</a:t>
            </a:r>
            <a:r>
              <a:rPr lang="en-US" sz="3600" i="1" dirty="0"/>
              <a:t> </a:t>
            </a:r>
            <a:r>
              <a:rPr lang="en-US" sz="3600" dirty="0"/>
              <a:t>(3-8-14), he is quoted as saying:</a:t>
            </a:r>
          </a:p>
          <a:p>
            <a:pPr marL="457200" lvl="1" indent="0">
              <a:buNone/>
            </a:pPr>
            <a:r>
              <a:rPr lang="en-US" sz="3600" i="1" dirty="0"/>
              <a:t>How many people can get stoned and we still have a great state or a great nation?  The world’s pretty dangerous, very competitive. I think we need to stay alert, if not 24 hours a day, more than some of the potheads might be able to put together</a:t>
            </a:r>
            <a:r>
              <a:rPr lang="en-US" sz="3600" b="1" i="1" dirty="0"/>
              <a:t> </a:t>
            </a:r>
            <a:r>
              <a:rPr lang="en-US" sz="3600" dirty="0"/>
              <a:t>(p. 44).</a:t>
            </a:r>
          </a:p>
          <a:p>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74</a:t>
            </a:fld>
            <a:endParaRPr lang="en-US"/>
          </a:p>
        </p:txBody>
      </p:sp>
    </p:spTree>
    <p:extLst>
      <p:ext uri="{BB962C8B-B14F-4D97-AF65-F5344CB8AC3E}">
        <p14:creationId xmlns:p14="http://schemas.microsoft.com/office/powerpoint/2010/main" val="17077879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a:t>
            </a:r>
            <a:r>
              <a:rPr lang="en-US" b="1" dirty="0" smtClean="0">
                <a:latin typeface="+mn-lt"/>
              </a:rPr>
              <a:t>Comments </a:t>
            </a:r>
            <a:r>
              <a:rPr lang="en-US" b="1" dirty="0">
                <a:latin typeface="+mn-lt"/>
              </a:rPr>
              <a:t>(Continued)</a:t>
            </a:r>
            <a:endParaRPr lang="en-US" dirty="0">
              <a:latin typeface="+mn-lt"/>
            </a:endParaRPr>
          </a:p>
        </p:txBody>
      </p:sp>
      <p:sp>
        <p:nvSpPr>
          <p:cNvPr id="3" name="Content Placeholder 2"/>
          <p:cNvSpPr>
            <a:spLocks noGrp="1"/>
          </p:cNvSpPr>
          <p:nvPr>
            <p:ph idx="1"/>
          </p:nvPr>
        </p:nvSpPr>
        <p:spPr/>
        <p:txBody>
          <a:bodyPr>
            <a:normAutofit/>
          </a:bodyPr>
          <a:lstStyle/>
          <a:p>
            <a:r>
              <a:rPr lang="en-US" sz="3600" dirty="0"/>
              <a:t>As never before in the complicated and challenging times that we live in, we need a citizenry and a rising generation that is able to focus on keeping the great experiment that is America alive and well.  Certainly we do not want to encourage or promote the transformation of any other part of America into an Amsterdam, a Denver, a Seattle, or an Oakland.  </a:t>
            </a:r>
          </a:p>
        </p:txBody>
      </p:sp>
      <p:sp>
        <p:nvSpPr>
          <p:cNvPr id="4" name="Slide Number Placeholder 3"/>
          <p:cNvSpPr>
            <a:spLocks noGrp="1"/>
          </p:cNvSpPr>
          <p:nvPr>
            <p:ph type="sldNum" sz="quarter" idx="12"/>
          </p:nvPr>
        </p:nvSpPr>
        <p:spPr/>
        <p:txBody>
          <a:bodyPr/>
          <a:lstStyle/>
          <a:p>
            <a:fld id="{E0748CB6-4FA3-4C92-8971-CC7B62434B7C}" type="slidenum">
              <a:rPr lang="en-US" smtClean="0"/>
              <a:t>75</a:t>
            </a:fld>
            <a:endParaRPr lang="en-US"/>
          </a:p>
        </p:txBody>
      </p:sp>
    </p:spTree>
    <p:extLst>
      <p:ext uri="{BB962C8B-B14F-4D97-AF65-F5344CB8AC3E}">
        <p14:creationId xmlns:p14="http://schemas.microsoft.com/office/powerpoint/2010/main" val="33973185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Comments </a:t>
            </a:r>
            <a:r>
              <a:rPr lang="en-US" b="1" dirty="0" smtClean="0">
                <a:latin typeface="+mn-lt"/>
              </a:rPr>
              <a:t>(continued)</a:t>
            </a:r>
            <a:endParaRPr lang="en-US" dirty="0">
              <a:latin typeface="+mn-lt"/>
            </a:endParaRPr>
          </a:p>
        </p:txBody>
      </p:sp>
      <p:sp>
        <p:nvSpPr>
          <p:cNvPr id="3" name="Content Placeholder 2"/>
          <p:cNvSpPr>
            <a:spLocks noGrp="1"/>
          </p:cNvSpPr>
          <p:nvPr>
            <p:ph idx="1"/>
          </p:nvPr>
        </p:nvSpPr>
        <p:spPr/>
        <p:txBody>
          <a:bodyPr/>
          <a:lstStyle/>
          <a:p>
            <a:r>
              <a:rPr lang="en-US" sz="3200" dirty="0"/>
              <a:t>The ambient aroma of marijuana alone is the last thing that any thinking person in a representative democracy would ever welcome.  Benjamin Franklin was asked when coming out of Independence Hall on the closing day of deliberations for the Constitutional Convention in 1787:  </a:t>
            </a:r>
            <a:br>
              <a:rPr lang="en-US" sz="3200" dirty="0"/>
            </a:br>
            <a:endParaRPr lang="en-US" sz="3200" dirty="0"/>
          </a:p>
          <a:p>
            <a:pPr marL="0" indent="0">
              <a:buNone/>
            </a:pPr>
            <a:r>
              <a:rPr lang="en-US" sz="3200" i="1" dirty="0" smtClean="0"/>
              <a:t>	“</a:t>
            </a:r>
            <a:r>
              <a:rPr lang="en-US" sz="3200" i="1" dirty="0"/>
              <a:t>Well, Doctor, what do we have - a Republic or a </a:t>
            </a:r>
            <a:r>
              <a:rPr lang="en-US" sz="3200" i="1" dirty="0" smtClean="0"/>
              <a:t>	Monarchy</a:t>
            </a:r>
            <a:r>
              <a:rPr lang="en-US" sz="3200" i="1" dirty="0"/>
              <a:t>?”   </a:t>
            </a:r>
            <a:endParaRPr lang="en-US" sz="3200" dirty="0"/>
          </a:p>
          <a:p>
            <a:pPr marL="0" indent="0">
              <a:buNone/>
            </a:pPr>
            <a:r>
              <a:rPr lang="en-US" sz="3200" i="1" dirty="0"/>
              <a:t> </a:t>
            </a:r>
            <a:r>
              <a:rPr lang="en-US" sz="3200" i="1" dirty="0" smtClean="0"/>
              <a:t>	Dr</a:t>
            </a:r>
            <a:r>
              <a:rPr lang="en-US" sz="3200" i="1" dirty="0"/>
              <a:t>. Franklin responded:  “A Republic, if you can keep it”.</a:t>
            </a:r>
            <a:endParaRPr lang="en-US" sz="3200" dirty="0"/>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76</a:t>
            </a:fld>
            <a:endParaRPr lang="en-US"/>
          </a:p>
        </p:txBody>
      </p:sp>
    </p:spTree>
    <p:extLst>
      <p:ext uri="{BB962C8B-B14F-4D97-AF65-F5344CB8AC3E}">
        <p14:creationId xmlns:p14="http://schemas.microsoft.com/office/powerpoint/2010/main" val="36244528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a:t>
            </a:r>
            <a:r>
              <a:rPr lang="en-US" b="1" dirty="0" smtClean="0">
                <a:latin typeface="+mn-lt"/>
              </a:rPr>
              <a:t>Comments (Continued)</a:t>
            </a:r>
            <a:endParaRPr lang="en-US" dirty="0">
              <a:latin typeface="+mn-lt"/>
            </a:endParaRPr>
          </a:p>
        </p:txBody>
      </p:sp>
      <p:sp>
        <p:nvSpPr>
          <p:cNvPr id="3" name="Content Placeholder 2"/>
          <p:cNvSpPr>
            <a:spLocks noGrp="1"/>
          </p:cNvSpPr>
          <p:nvPr>
            <p:ph idx="1"/>
          </p:nvPr>
        </p:nvSpPr>
        <p:spPr/>
        <p:txBody>
          <a:bodyPr>
            <a:normAutofit/>
          </a:bodyPr>
          <a:lstStyle/>
          <a:p>
            <a:r>
              <a:rPr lang="en-US" sz="3600" dirty="0"/>
              <a:t>In the perilous and challenging times in which we live, what a tragedy it would be if we were to allow the erosion of the mental, psychological, and physical health and welfare of our citizenry and thereby thoughtlessly undermine this most noble experiment that so many have fought and died to achieve and sustain.</a:t>
            </a:r>
          </a:p>
          <a:p>
            <a:pPr marL="0" indent="0">
              <a:buNone/>
            </a:pPr>
            <a:endParaRPr lang="en-US" sz="3600" dirty="0"/>
          </a:p>
        </p:txBody>
      </p:sp>
      <p:sp>
        <p:nvSpPr>
          <p:cNvPr id="4" name="Slide Number Placeholder 3"/>
          <p:cNvSpPr>
            <a:spLocks noGrp="1"/>
          </p:cNvSpPr>
          <p:nvPr>
            <p:ph type="sldNum" sz="quarter" idx="12"/>
          </p:nvPr>
        </p:nvSpPr>
        <p:spPr/>
        <p:txBody>
          <a:bodyPr/>
          <a:lstStyle/>
          <a:p>
            <a:fld id="{E0748CB6-4FA3-4C92-8971-CC7B62434B7C}" type="slidenum">
              <a:rPr lang="en-US" smtClean="0"/>
              <a:t>77</a:t>
            </a:fld>
            <a:endParaRPr lang="en-US"/>
          </a:p>
        </p:txBody>
      </p:sp>
    </p:spTree>
    <p:extLst>
      <p:ext uri="{BB962C8B-B14F-4D97-AF65-F5344CB8AC3E}">
        <p14:creationId xmlns:p14="http://schemas.microsoft.com/office/powerpoint/2010/main" val="19049804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Comments (Continued)</a:t>
            </a:r>
            <a:endParaRPr lang="en-US" dirty="0">
              <a:latin typeface="+mn-lt"/>
            </a:endParaRPr>
          </a:p>
        </p:txBody>
      </p:sp>
      <p:sp>
        <p:nvSpPr>
          <p:cNvPr id="3" name="Content Placeholder 2"/>
          <p:cNvSpPr>
            <a:spLocks noGrp="1"/>
          </p:cNvSpPr>
          <p:nvPr>
            <p:ph idx="1"/>
          </p:nvPr>
        </p:nvSpPr>
        <p:spPr/>
        <p:txBody>
          <a:bodyPr>
            <a:normAutofit/>
          </a:bodyPr>
          <a:lstStyle/>
          <a:p>
            <a:endParaRPr lang="en-US" dirty="0" smtClean="0"/>
          </a:p>
          <a:p>
            <a:r>
              <a:rPr lang="en-US" sz="3600" dirty="0"/>
              <a:t>The tidal wave of drug abuse and its aftermath will eventually end.   The end to the scourge will come when more and more thoughtful, feeling human beings come forward, contribute to a critical mass of public wisdom and opinion, and effectively turn the tide.  </a:t>
            </a:r>
          </a:p>
        </p:txBody>
      </p:sp>
      <p:sp>
        <p:nvSpPr>
          <p:cNvPr id="4" name="Slide Number Placeholder 3"/>
          <p:cNvSpPr>
            <a:spLocks noGrp="1"/>
          </p:cNvSpPr>
          <p:nvPr>
            <p:ph type="sldNum" sz="quarter" idx="12"/>
          </p:nvPr>
        </p:nvSpPr>
        <p:spPr/>
        <p:txBody>
          <a:bodyPr/>
          <a:lstStyle/>
          <a:p>
            <a:fld id="{E0748CB6-4FA3-4C92-8971-CC7B62434B7C}" type="slidenum">
              <a:rPr lang="en-US" smtClean="0"/>
              <a:t>78</a:t>
            </a:fld>
            <a:endParaRPr lang="en-US"/>
          </a:p>
        </p:txBody>
      </p:sp>
    </p:spTree>
    <p:extLst>
      <p:ext uri="{BB962C8B-B14F-4D97-AF65-F5344CB8AC3E}">
        <p14:creationId xmlns:p14="http://schemas.microsoft.com/office/powerpoint/2010/main" val="27140525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Comments (Continued)</a:t>
            </a:r>
            <a:endParaRPr lang="en-US" dirty="0">
              <a:latin typeface="+mn-lt"/>
            </a:endParaRPr>
          </a:p>
        </p:txBody>
      </p:sp>
      <p:sp>
        <p:nvSpPr>
          <p:cNvPr id="3" name="Content Placeholder 2"/>
          <p:cNvSpPr>
            <a:spLocks noGrp="1"/>
          </p:cNvSpPr>
          <p:nvPr>
            <p:ph idx="1"/>
          </p:nvPr>
        </p:nvSpPr>
        <p:spPr/>
        <p:txBody>
          <a:bodyPr>
            <a:normAutofit lnSpcReduction="10000"/>
          </a:bodyPr>
          <a:lstStyle/>
          <a:p>
            <a:r>
              <a:rPr lang="en-US" sz="3200" dirty="0"/>
              <a:t>Many individuals have allowed themselves to be blinded to current realities. Many have allowed themselves to be conned and dehumanized.  When they become aware of what is going on, they will no longer succumb to groupthink, social pressure, and denial.  There is then a hope that human values will overtake the magical thinking and ignorance of proponents and users and that the materialistic values of those who are promoting the societally destructive results of the efforts of “Big Marijuana” will give way to reason and human values.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79</a:t>
            </a:fld>
            <a:endParaRPr lang="en-US"/>
          </a:p>
        </p:txBody>
      </p:sp>
    </p:spTree>
    <p:extLst>
      <p:ext uri="{BB962C8B-B14F-4D97-AF65-F5344CB8AC3E}">
        <p14:creationId xmlns:p14="http://schemas.microsoft.com/office/powerpoint/2010/main" val="193036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mn-lt"/>
              </a:rPr>
              <a:t>Some Reasons Why There are Conflicting Perspectives Concerning the Effects of Marijuana as Well as Other Psychoactive Substances</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lnSpcReduction="10000"/>
          </a:bodyPr>
          <a:lstStyle/>
          <a:p>
            <a:endParaRPr lang="en-US" sz="3200" dirty="0" smtClean="0"/>
          </a:p>
          <a:p>
            <a:r>
              <a:rPr lang="en-US" sz="3200" dirty="0" smtClean="0"/>
              <a:t>Many proponents of legalization have little knowledge of the decades of research concerning the effects of marijuana and other psychoactive substances.</a:t>
            </a:r>
          </a:p>
          <a:p>
            <a:r>
              <a:rPr lang="en-US" sz="3200" dirty="0" smtClean="0"/>
              <a:t>Many proponents do not have the scientific expertise to understand the significance of the research.</a:t>
            </a:r>
          </a:p>
          <a:p>
            <a:r>
              <a:rPr lang="en-US" sz="3200" dirty="0" smtClean="0"/>
              <a:t>There are those who do not place a high value on a healthy fully functioning brain and on psychological, mental, and physical well-being in general.  </a:t>
            </a:r>
          </a:p>
          <a:p>
            <a:pPr marL="0" indent="0">
              <a:buNone/>
            </a:pPr>
            <a:endParaRPr lang="en-US" sz="3200" dirty="0"/>
          </a:p>
        </p:txBody>
      </p:sp>
      <p:sp>
        <p:nvSpPr>
          <p:cNvPr id="4" name="Slide Number Placeholder 3"/>
          <p:cNvSpPr>
            <a:spLocks noGrp="1"/>
          </p:cNvSpPr>
          <p:nvPr>
            <p:ph type="sldNum" sz="quarter" idx="12"/>
          </p:nvPr>
        </p:nvSpPr>
        <p:spPr/>
        <p:txBody>
          <a:bodyPr/>
          <a:lstStyle/>
          <a:p>
            <a:fld id="{E0748CB6-4FA3-4C92-8971-CC7B62434B7C}" type="slidenum">
              <a:rPr lang="en-US" smtClean="0"/>
              <a:t>8</a:t>
            </a:fld>
            <a:endParaRPr lang="en-US"/>
          </a:p>
        </p:txBody>
      </p:sp>
    </p:spTree>
    <p:extLst>
      <p:ext uri="{BB962C8B-B14F-4D97-AF65-F5344CB8AC3E}">
        <p14:creationId xmlns:p14="http://schemas.microsoft.com/office/powerpoint/2010/main" val="34594026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Concluding Comments (Continued)</a:t>
            </a:r>
            <a:endParaRPr lang="en-US" dirty="0">
              <a:latin typeface="+mn-lt"/>
            </a:endParaRPr>
          </a:p>
        </p:txBody>
      </p:sp>
      <p:sp>
        <p:nvSpPr>
          <p:cNvPr id="3" name="Content Placeholder 2"/>
          <p:cNvSpPr>
            <a:spLocks noGrp="1"/>
          </p:cNvSpPr>
          <p:nvPr>
            <p:ph idx="1"/>
          </p:nvPr>
        </p:nvSpPr>
        <p:spPr/>
        <p:txBody>
          <a:bodyPr>
            <a:normAutofit lnSpcReduction="10000"/>
          </a:bodyPr>
          <a:lstStyle/>
          <a:p>
            <a:endParaRPr lang="en-US" dirty="0" smtClean="0"/>
          </a:p>
          <a:p>
            <a:r>
              <a:rPr lang="en-US" sz="3600" dirty="0"/>
              <a:t>The challenge is to help coalesce the efforts of two forces:  those who at their core realize what devastation this enchantment with altered states of mind has wrought and those who are not enticed by the promise of material gain, those who are neither uncaring nor in denial concerning the cost of the destruction of all human and societal values, potentials, and goals. </a:t>
            </a:r>
          </a:p>
          <a:p>
            <a:endParaRPr lang="en-US" dirty="0"/>
          </a:p>
        </p:txBody>
      </p:sp>
      <p:sp>
        <p:nvSpPr>
          <p:cNvPr id="4" name="Slide Number Placeholder 3"/>
          <p:cNvSpPr>
            <a:spLocks noGrp="1"/>
          </p:cNvSpPr>
          <p:nvPr>
            <p:ph type="sldNum" sz="quarter" idx="12"/>
          </p:nvPr>
        </p:nvSpPr>
        <p:spPr/>
        <p:txBody>
          <a:bodyPr/>
          <a:lstStyle/>
          <a:p>
            <a:fld id="{E0748CB6-4FA3-4C92-8971-CC7B62434B7C}" type="slidenum">
              <a:rPr lang="en-US" smtClean="0"/>
              <a:t>80</a:t>
            </a:fld>
            <a:endParaRPr lang="en-US"/>
          </a:p>
        </p:txBody>
      </p:sp>
    </p:spTree>
    <p:extLst>
      <p:ext uri="{BB962C8B-B14F-4D97-AF65-F5344CB8AC3E}">
        <p14:creationId xmlns:p14="http://schemas.microsoft.com/office/powerpoint/2010/main" val="26858002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Information About the Presenter and Additional References and Resources</a:t>
            </a:r>
            <a:endParaRPr lang="en-US" b="1" dirty="0">
              <a:latin typeface="+mn-lt"/>
            </a:endParaRPr>
          </a:p>
        </p:txBody>
      </p:sp>
      <p:sp>
        <p:nvSpPr>
          <p:cNvPr id="3" name="Content Placeholder 2"/>
          <p:cNvSpPr>
            <a:spLocks noGrp="1"/>
          </p:cNvSpPr>
          <p:nvPr>
            <p:ph idx="1"/>
          </p:nvPr>
        </p:nvSpPr>
        <p:spPr>
          <a:xfrm>
            <a:off x="1121535" y="1877141"/>
            <a:ext cx="10515600" cy="4351338"/>
          </a:xfrm>
        </p:spPr>
        <p:txBody>
          <a:bodyPr>
            <a:noAutofit/>
          </a:bodyPr>
          <a:lstStyle/>
          <a:p>
            <a:pPr marL="0" indent="0">
              <a:buNone/>
            </a:pPr>
            <a:r>
              <a:rPr lang="en-US" sz="2400" i="1" dirty="0"/>
              <a:t>Paula D. Gordon, Ph.D. is an educator, analyst, and online publisher with websites on </a:t>
            </a:r>
            <a:r>
              <a:rPr lang="en-US" sz="2400" i="1" u="sng" dirty="0">
                <a:hlinkClick r:id="rId2"/>
              </a:rPr>
              <a:t>public administration</a:t>
            </a:r>
            <a:r>
              <a:rPr lang="en-US" sz="2400" i="1" dirty="0"/>
              <a:t> at </a:t>
            </a:r>
            <a:r>
              <a:rPr lang="en-US" sz="2400" i="1" u="sng" dirty="0">
                <a:hlinkClick r:id="rId2"/>
              </a:rPr>
              <a:t>http://GordonPublicAdministration.com</a:t>
            </a:r>
            <a:r>
              <a:rPr lang="en-US" sz="2400" i="1" dirty="0"/>
              <a:t> and on </a:t>
            </a:r>
            <a:r>
              <a:rPr lang="en-US" sz="2400" i="1" u="sng" dirty="0">
                <a:hlinkClick r:id="rId3"/>
              </a:rPr>
              <a:t>drug </a:t>
            </a:r>
            <a:r>
              <a:rPr lang="en-US" sz="2400" i="1" u="sng">
                <a:hlinkClick r:id="rId3"/>
              </a:rPr>
              <a:t>abuse</a:t>
            </a:r>
            <a:r>
              <a:rPr lang="en-US" sz="2400" i="1"/>
              <a:t> </a:t>
            </a:r>
            <a:r>
              <a:rPr lang="en-US" sz="2400" i="1" smtClean="0"/>
              <a:t>at </a:t>
            </a:r>
            <a:r>
              <a:rPr lang="en-US" sz="2400" i="1" u="sng" dirty="0">
                <a:hlinkClick r:id="rId3"/>
              </a:rPr>
              <a:t>http://GordonDrugAbusePrevention.com</a:t>
            </a:r>
            <a:r>
              <a:rPr lang="en-US" sz="2400" i="1" dirty="0"/>
              <a:t> . She previously served as a consultant to the National Institute of Mental Health and also served as founder and former director of a non-profit organization focused on drug abuse prevention and early intervention. </a:t>
            </a:r>
            <a:r>
              <a:rPr lang="en-US" sz="2400" i="1" dirty="0" smtClean="0"/>
              <a:t> She played a role in the drafting of the legislation that led to the establishment of the Special Action Office for Drug Abuse Prevention in the Executive Office of the President, a precursor to the White House Office of National Drug Control Policy.  She has written extensively on the topic of drug abuse and drug-taking behavior. </a:t>
            </a:r>
          </a:p>
          <a:p>
            <a:pPr marL="0" indent="0" algn="ctr">
              <a:buNone/>
            </a:pPr>
            <a:r>
              <a:rPr lang="en-US" sz="2400" dirty="0" smtClean="0"/>
              <a:t>Website: </a:t>
            </a:r>
            <a:r>
              <a:rPr lang="en-US" sz="2400" u="sng" dirty="0" smtClean="0">
                <a:hlinkClick r:id="rId3"/>
              </a:rPr>
              <a:t>http</a:t>
            </a:r>
            <a:r>
              <a:rPr lang="en-US" sz="2400" u="sng" dirty="0">
                <a:hlinkClick r:id="rId3"/>
              </a:rPr>
              <a:t>://</a:t>
            </a:r>
            <a:r>
              <a:rPr lang="en-US" sz="2400" u="sng" dirty="0" smtClean="0">
                <a:hlinkClick r:id="rId3"/>
              </a:rPr>
              <a:t>GordonDrugAbusePrevention.com</a:t>
            </a:r>
            <a:r>
              <a:rPr lang="en-US" sz="2400" dirty="0" smtClean="0"/>
              <a:t> </a:t>
            </a:r>
          </a:p>
          <a:p>
            <a:pPr marL="0" indent="0" algn="ctr">
              <a:buNone/>
            </a:pPr>
            <a:r>
              <a:rPr lang="en-US" sz="2400" dirty="0"/>
              <a:t>E-mail: </a:t>
            </a:r>
            <a:r>
              <a:rPr lang="en-US" sz="2400" u="sng" dirty="0">
                <a:hlinkClick r:id="rId4"/>
              </a:rPr>
              <a:t>pgordon@starpower.net</a:t>
            </a:r>
            <a:r>
              <a:rPr lang="en-US" sz="2400" dirty="0">
                <a:hlinkClick r:id="rId4"/>
              </a:rPr>
              <a:t> </a:t>
            </a:r>
            <a:r>
              <a:rPr lang="en-US" sz="2400" dirty="0" smtClean="0"/>
              <a:t>    Phone: 202 241 0631</a:t>
            </a:r>
            <a:endParaRPr lang="en-US" sz="2400" dirty="0"/>
          </a:p>
        </p:txBody>
      </p:sp>
      <p:sp>
        <p:nvSpPr>
          <p:cNvPr id="4" name="Slide Number Placeholder 3"/>
          <p:cNvSpPr>
            <a:spLocks noGrp="1"/>
          </p:cNvSpPr>
          <p:nvPr>
            <p:ph type="sldNum" sz="quarter" idx="12"/>
          </p:nvPr>
        </p:nvSpPr>
        <p:spPr/>
        <p:txBody>
          <a:bodyPr/>
          <a:lstStyle/>
          <a:p>
            <a:fld id="{E0748CB6-4FA3-4C92-8971-CC7B62434B7C}" type="slidenum">
              <a:rPr lang="en-US" smtClean="0"/>
              <a:t>81</a:t>
            </a:fld>
            <a:endParaRPr lang="en-US"/>
          </a:p>
        </p:txBody>
      </p:sp>
    </p:spTree>
    <p:extLst>
      <p:ext uri="{BB962C8B-B14F-4D97-AF65-F5344CB8AC3E}">
        <p14:creationId xmlns:p14="http://schemas.microsoft.com/office/powerpoint/2010/main" val="229145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8" y="918918"/>
            <a:ext cx="10515600" cy="132556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sz="4900" b="1" dirty="0" smtClean="0">
                <a:latin typeface="+mn-lt"/>
              </a:rPr>
              <a:t>Some </a:t>
            </a:r>
            <a:r>
              <a:rPr lang="en-US" sz="4900" b="1" dirty="0">
                <a:latin typeface="+mn-lt"/>
              </a:rPr>
              <a:t>Reasons Why There are Conflicting Perspectives Concerning the Effects of Marijuana as Well as Other Psychoactive </a:t>
            </a:r>
            <a:r>
              <a:rPr lang="en-US" sz="4900" b="1" dirty="0" smtClean="0">
                <a:latin typeface="+mn-lt"/>
              </a:rPr>
              <a:t>Substances (Continued)</a:t>
            </a:r>
            <a:r>
              <a:rPr lang="en-US" b="1" dirty="0"/>
              <a:t/>
            </a:r>
            <a:br>
              <a:rPr lang="en-US" b="1" dirty="0"/>
            </a:br>
            <a:endParaRPr lang="en-US" b="1" dirty="0"/>
          </a:p>
        </p:txBody>
      </p:sp>
      <p:sp>
        <p:nvSpPr>
          <p:cNvPr id="3" name="Content Placeholder 2"/>
          <p:cNvSpPr>
            <a:spLocks noGrp="1"/>
          </p:cNvSpPr>
          <p:nvPr>
            <p:ph idx="1"/>
          </p:nvPr>
        </p:nvSpPr>
        <p:spPr>
          <a:xfrm>
            <a:off x="838200" y="2506662"/>
            <a:ext cx="10515600" cy="4351338"/>
          </a:xfrm>
        </p:spPr>
        <p:txBody>
          <a:bodyPr>
            <a:normAutofit/>
          </a:bodyPr>
          <a:lstStyle/>
          <a:p>
            <a:endParaRPr lang="en-US" dirty="0"/>
          </a:p>
          <a:p>
            <a:endParaRPr lang="en-US" sz="3200" dirty="0" smtClean="0"/>
          </a:p>
          <a:p>
            <a:r>
              <a:rPr lang="en-US" sz="3600" dirty="0" smtClean="0"/>
              <a:t>There </a:t>
            </a:r>
            <a:r>
              <a:rPr lang="en-US" sz="3600" dirty="0"/>
              <a:t>are those who have abandoned use of common sense and reason when deciding to use or continue to use psychoactive substances. Indeed some are psychologically and/or physically addicted.</a:t>
            </a:r>
          </a:p>
          <a:p>
            <a:endParaRPr lang="en-US" dirty="0"/>
          </a:p>
        </p:txBody>
      </p:sp>
      <p:sp>
        <p:nvSpPr>
          <p:cNvPr id="4" name="Slide Number Placeholder 3"/>
          <p:cNvSpPr>
            <a:spLocks noGrp="1"/>
          </p:cNvSpPr>
          <p:nvPr>
            <p:ph type="sldNum" sz="quarter" idx="12"/>
          </p:nvPr>
        </p:nvSpPr>
        <p:spPr/>
        <p:txBody>
          <a:bodyPr/>
          <a:lstStyle/>
          <a:p>
            <a:r>
              <a:rPr lang="en-US" dirty="0" smtClean="0"/>
              <a:t>.</a:t>
            </a:r>
            <a:fld id="{E0748CB6-4FA3-4C92-8971-CC7B62434B7C}" type="slidenum">
              <a:rPr lang="en-US" smtClean="0"/>
              <a:t>9</a:t>
            </a:fld>
            <a:endParaRPr lang="en-US" dirty="0"/>
          </a:p>
        </p:txBody>
      </p:sp>
    </p:spTree>
    <p:extLst>
      <p:ext uri="{BB962C8B-B14F-4D97-AF65-F5344CB8AC3E}">
        <p14:creationId xmlns:p14="http://schemas.microsoft.com/office/powerpoint/2010/main" val="2134954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1321</TotalTime>
  <Words>4628</Words>
  <Application>Microsoft Office PowerPoint</Application>
  <PresentationFormat>Widescreen</PresentationFormat>
  <Paragraphs>356</Paragraphs>
  <Slides>81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Calibri Light</vt:lpstr>
      <vt:lpstr>Times New Roman</vt:lpstr>
      <vt:lpstr>Verdana</vt:lpstr>
      <vt:lpstr>Office Theme</vt:lpstr>
      <vt:lpstr>A Case for Protecting the Brain:   Keeping the Federal Controlled Substances Act in Place and Providing Non-Punitive, Justice System-Based Public Health Options to Address the Use of Marijuana, Opiates, and Other Psychoactive and Mood-Altering Drugs in America</vt:lpstr>
      <vt:lpstr>A Case for Protecting the Brain</vt:lpstr>
      <vt:lpstr>Statements by Bertha Madras, Ph.D.</vt:lpstr>
      <vt:lpstr>Concluding Statement by Bertha Madras, Ph.D. at an April 14, 2016 program at Brookings:</vt:lpstr>
      <vt:lpstr>The Fact that Psychoactive Substances Effectively Disable Normal Brain Functioning</vt:lpstr>
      <vt:lpstr>The Dalai Lama and Dr. Nora Volkow Exchange</vt:lpstr>
      <vt:lpstr>The Dalai Lama and Dr. Nora Volkow Exchange (Continued)</vt:lpstr>
      <vt:lpstr>Some Reasons Why There are Conflicting Perspectives Concerning the Effects of Marijuana as Well as Other Psychoactive Substances </vt:lpstr>
      <vt:lpstr>   Some Reasons Why There are Conflicting Perspectives Concerning the Effects of Marijuana as Well as Other Psychoactive Substances (Continued) </vt:lpstr>
      <vt:lpstr>Some Reasons Why There are Conflicting Perspectives Concerning the Effects of Marijuana as Well as Other Psychoactive Substances (Continued) </vt:lpstr>
      <vt:lpstr>Regarding Solomon Asch’s Research on Social Pressure</vt:lpstr>
      <vt:lpstr>Regarding Solomon Asch’s Research on Social Pressure (Continued)</vt:lpstr>
      <vt:lpstr>A  PSA that Illustrates Impacts that Drug Use Can Have </vt:lpstr>
      <vt:lpstr>A  PSA that Illustrates Impacts that Drug Use Can Have (Continued) </vt:lpstr>
      <vt:lpstr>A  PSA that Illustrates Impacts that Drug Use Can Have (Continued)</vt:lpstr>
      <vt:lpstr>Some Highlights Regarding Marijuana Research Largely Overlooked by or Unknown to Proponents Today</vt:lpstr>
      <vt:lpstr>Some Highlights Regarding Marijuana Research Largely Overlooked by or Unknown to Proponents Today (Continued)</vt:lpstr>
      <vt:lpstr> Some Highlights Regarding Marijuana Research (Continued)</vt:lpstr>
      <vt:lpstr>Some Highlights Regarding Marijuana Research (Continued)</vt:lpstr>
      <vt:lpstr>Some Highlights Regarding Marijuana Research (Continued)</vt:lpstr>
      <vt:lpstr>Some Highlights Regarding Marijuana Research (Continued)</vt:lpstr>
      <vt:lpstr> Some Highlights Regarding Marijuana Research (Continued) </vt:lpstr>
      <vt:lpstr>Some Highlights Regarding Marijuana Research (Continued)</vt:lpstr>
      <vt:lpstr>Some Highlights Regarding Marijuana Research (Continued)</vt:lpstr>
      <vt:lpstr>Some Highlights Regarding Marijuana Research (Continued)</vt:lpstr>
      <vt:lpstr>Some Highlights Regarding Marijuana Research (Continued)</vt:lpstr>
      <vt:lpstr>Some Highlights Regarding Marijuana Research (Continued)</vt:lpstr>
      <vt:lpstr>Some Highlights Regarding the Impacts of Marijuana Use</vt:lpstr>
      <vt:lpstr> Some Highlights Regarding the Impacts of Marijuana Use </vt:lpstr>
      <vt:lpstr>Some Highlights Regarding the Impacts of Marijuana Use (Continued)</vt:lpstr>
      <vt:lpstr>Some Highlights Regarding the Impacts of Marijuana Use (Continued)</vt:lpstr>
      <vt:lpstr>Some Highlights Regarding Impacts of Marijuana Use (Continued)</vt:lpstr>
      <vt:lpstr>Some Highlights Regarding the Impacts of Marijuana Use (Continued)</vt:lpstr>
      <vt:lpstr>Some Highlights Regarding the Impacts of Marijuana Use (Continued)</vt:lpstr>
      <vt:lpstr>Some Highlights Regarding the Impacts of Marijuana Use (Continued)</vt:lpstr>
      <vt:lpstr>Sources of Research References and Resources Concerning Marijuana</vt:lpstr>
      <vt:lpstr>Frequently Heard Arguments by Proponents</vt:lpstr>
      <vt:lpstr>A Response from a Public Health Perspective would be as follows: </vt:lpstr>
      <vt:lpstr>A Response from a Public Health Perspective (Continued): </vt:lpstr>
      <vt:lpstr>A Response from a Public Health Perspective (Continued): </vt:lpstr>
      <vt:lpstr> Social Justice-Focused Proponent’s Argument: </vt:lpstr>
      <vt:lpstr>Response to “Social Justice” Proponents of Legalization</vt:lpstr>
      <vt:lpstr>Response to “Social Justice” Proponents of Legalization (Continued)</vt:lpstr>
      <vt:lpstr>Response to “Social Justice” Proponents of Legalization (Continued)</vt:lpstr>
      <vt:lpstr>Response to “Social Justice” Proponents of Legalization (Continued)</vt:lpstr>
      <vt:lpstr>Response to “Social Justice” Proponents of Legalization (Continued) </vt:lpstr>
      <vt:lpstr>Proponent’s Argument that “Big Marijuana” Can Help the Economy </vt:lpstr>
      <vt:lpstr>Response to Big Marijuana Proponents</vt:lpstr>
      <vt:lpstr>A Note Concerning the Age at Which the Brain is Still Developing</vt:lpstr>
      <vt:lpstr>Response to Big Marijuana proponents (Continued):</vt:lpstr>
      <vt:lpstr>Proponent’s Argument that States Have the Right to Legalize Marijuana </vt:lpstr>
      <vt:lpstr>Response to Proponent’s Argument that States Have the Right to Legalize Marijuana </vt:lpstr>
      <vt:lpstr>Response to Proponent’s Argument that States Have the Right to Legalize Marijuana (Continued)</vt:lpstr>
      <vt:lpstr>The Implications for the Rule of Law and the Constitution of Failing to Enforce the Federal Law and International Treaties</vt:lpstr>
      <vt:lpstr>The Implications for the Rule of Law and the Constitution (Continued)</vt:lpstr>
      <vt:lpstr>Proponent’s Tax Revenue Argument:   </vt:lpstr>
      <vt:lpstr>Response to Tax Revenue Arguments</vt:lpstr>
      <vt:lpstr>Response to Tax Revenue Arguments (Continued)</vt:lpstr>
      <vt:lpstr>Additional Comments regarding Tax Revenue Arguments</vt:lpstr>
      <vt:lpstr>Additional Comments regarding Tax Revenue Arguments (Continued)</vt:lpstr>
      <vt:lpstr>The Relevance of a Steven Wright Analogy</vt:lpstr>
      <vt:lpstr>Programs, Policies, and Approaches to Turn Around and Stop the Use of Drugs</vt:lpstr>
      <vt:lpstr>Programs, Policies, and Approaches to Turn Around and Stop the Use of Drugs (Continued)</vt:lpstr>
      <vt:lpstr>Programs, Policies, and Approaches to Turn Around and Stop Drug Use (Continued)</vt:lpstr>
      <vt:lpstr>Programs, Policies, and Approaches to Turn Around and Stop Drug Use (Continued)</vt:lpstr>
      <vt:lpstr>An Example of an “In Lieu of Prosecution” Program</vt:lpstr>
      <vt:lpstr>Programs, Policies, and Approaches to Turn Around and Stop Drug Use (Continued)</vt:lpstr>
      <vt:lpstr>Programs, Policies, and Approaches to Turn Around and Stop Drug Use (Continued)</vt:lpstr>
      <vt:lpstr>Programs, Policies, and Approaches to Turn Around and Stop Drug Use (Continued)</vt:lpstr>
      <vt:lpstr>Programs, Policies, and Approaches to Turn Around and Stop Drug Use (Continued)</vt:lpstr>
      <vt:lpstr>Programs, Policies, and Approaches to Turn Around and Stop Drug Use (Continued)</vt:lpstr>
      <vt:lpstr>Selected Publications and Presentations in the Drug Abuse Prevention Field </vt:lpstr>
      <vt:lpstr>Concluding Comments</vt:lpstr>
      <vt:lpstr>Concluding Comments (Continued)</vt:lpstr>
      <vt:lpstr>Concluding Comments (Continued)</vt:lpstr>
      <vt:lpstr>Concluding Comments (continued)</vt:lpstr>
      <vt:lpstr>Concluding Comments (Continued)</vt:lpstr>
      <vt:lpstr>Concluding Comments (Continued)</vt:lpstr>
      <vt:lpstr>Concluding Comments (Continued)</vt:lpstr>
      <vt:lpstr>Concluding Comments (Continued)</vt:lpstr>
      <vt:lpstr>Information About the Presenter and Additional References and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Case for Protecting the Brain:   Keeping the Federal Controlled Substances Act in Place and  Providing Non-Punitive, Justice System-Based Public Health Options to Address the Use of Marijuana, Opiates, and Other Psychoactive and Mood-Altering Drugs in America</dc:title>
  <dc:creator>Paula Gordon</dc:creator>
  <cp:lastModifiedBy>Paula Gordon</cp:lastModifiedBy>
  <cp:revision>74</cp:revision>
  <cp:lastPrinted>2016-10-17T18:53:23Z</cp:lastPrinted>
  <dcterms:created xsi:type="dcterms:W3CDTF">2016-10-10T07:33:11Z</dcterms:created>
  <dcterms:modified xsi:type="dcterms:W3CDTF">2016-10-22T20:24:52Z</dcterms:modified>
</cp:coreProperties>
</file>