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93" r:id="rId8"/>
    <p:sldId id="294" r:id="rId9"/>
    <p:sldId id="262" r:id="rId10"/>
    <p:sldId id="295" r:id="rId11"/>
    <p:sldId id="263" r:id="rId12"/>
    <p:sldId id="264" r:id="rId13"/>
    <p:sldId id="265" r:id="rId14"/>
    <p:sldId id="266" r:id="rId15"/>
    <p:sldId id="267" r:id="rId16"/>
    <p:sldId id="268" r:id="rId17"/>
    <p:sldId id="269" r:id="rId18"/>
    <p:sldId id="270" r:id="rId19"/>
    <p:sldId id="287" r:id="rId20"/>
    <p:sldId id="291" r:id="rId21"/>
    <p:sldId id="288" r:id="rId22"/>
    <p:sldId id="289" r:id="rId23"/>
    <p:sldId id="290" r:id="rId24"/>
    <p:sldId id="292" r:id="rId25"/>
    <p:sldId id="271" r:id="rId26"/>
    <p:sldId id="272" r:id="rId27"/>
    <p:sldId id="273" r:id="rId28"/>
    <p:sldId id="281" r:id="rId29"/>
    <p:sldId id="274" r:id="rId30"/>
    <p:sldId id="285" r:id="rId31"/>
    <p:sldId id="280" r:id="rId32"/>
    <p:sldId id="282" r:id="rId33"/>
    <p:sldId id="275" r:id="rId34"/>
    <p:sldId id="276" r:id="rId35"/>
    <p:sldId id="283" r:id="rId36"/>
    <p:sldId id="279" r:id="rId37"/>
    <p:sldId id="286" r:id="rId38"/>
    <p:sldId id="277" r:id="rId39"/>
  </p:sldIdLst>
  <p:sldSz cx="12192000" cy="6858000"/>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647"/>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939466" y="0"/>
            <a:ext cx="3013763" cy="463647"/>
          </a:xfrm>
          <a:prstGeom prst="rect">
            <a:avLst/>
          </a:prstGeom>
        </p:spPr>
        <p:txBody>
          <a:bodyPr vert="horz" lIns="92546" tIns="46273" rIns="92546" bIns="46273" rtlCol="0"/>
          <a:lstStyle>
            <a:lvl1pPr algn="r">
              <a:defRPr sz="1200"/>
            </a:lvl1pPr>
          </a:lstStyle>
          <a:p>
            <a:fld id="{F024F3FC-2422-4C36-9566-4FC0730CB4C4}" type="datetimeFigureOut">
              <a:rPr lang="en-US" smtClean="0"/>
              <a:t>12/30/2014</a:t>
            </a:fld>
            <a:endParaRPr lang="en-US" dirty="0"/>
          </a:p>
        </p:txBody>
      </p:sp>
      <p:sp>
        <p:nvSpPr>
          <p:cNvPr id="4" name="Slide Image Placeholder 3"/>
          <p:cNvSpPr>
            <a:spLocks noGrp="1" noRot="1" noChangeAspect="1"/>
          </p:cNvSpPr>
          <p:nvPr>
            <p:ph type="sldImg" idx="2"/>
          </p:nvPr>
        </p:nvSpPr>
        <p:spPr>
          <a:xfrm>
            <a:off x="706438" y="1155700"/>
            <a:ext cx="5541962" cy="3117850"/>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95484" y="4447153"/>
            <a:ext cx="5563870" cy="3638580"/>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3013763" cy="463646"/>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7193"/>
            <a:ext cx="3013763" cy="463646"/>
          </a:xfrm>
          <a:prstGeom prst="rect">
            <a:avLst/>
          </a:prstGeom>
        </p:spPr>
        <p:txBody>
          <a:bodyPr vert="horz" lIns="92546" tIns="46273" rIns="92546" bIns="46273" rtlCol="0" anchor="b"/>
          <a:lstStyle>
            <a:lvl1pPr algn="r">
              <a:defRPr sz="1200"/>
            </a:lvl1pPr>
          </a:lstStyle>
          <a:p>
            <a:fld id="{CD644ECF-B636-442C-83CD-F8CC9B55A127}" type="slidenum">
              <a:rPr lang="en-US" smtClean="0"/>
              <a:t>‹#›</a:t>
            </a:fld>
            <a:endParaRPr lang="en-US" dirty="0"/>
          </a:p>
        </p:txBody>
      </p:sp>
    </p:spTree>
    <p:extLst>
      <p:ext uri="{BB962C8B-B14F-4D97-AF65-F5344CB8AC3E}">
        <p14:creationId xmlns:p14="http://schemas.microsoft.com/office/powerpoint/2010/main" val="1129419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44ECF-B636-442C-83CD-F8CC9B55A127}" type="slidenum">
              <a:rPr lang="en-US" smtClean="0"/>
              <a:t>1</a:t>
            </a:fld>
            <a:endParaRPr lang="en-US" dirty="0"/>
          </a:p>
        </p:txBody>
      </p:sp>
    </p:spTree>
    <p:extLst>
      <p:ext uri="{BB962C8B-B14F-4D97-AF65-F5344CB8AC3E}">
        <p14:creationId xmlns:p14="http://schemas.microsoft.com/office/powerpoint/2010/main" val="15251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644ECF-B636-442C-83CD-F8CC9B55A127}" type="slidenum">
              <a:rPr lang="en-US" smtClean="0"/>
              <a:t>3</a:t>
            </a:fld>
            <a:endParaRPr lang="en-US" dirty="0"/>
          </a:p>
        </p:txBody>
      </p:sp>
    </p:spTree>
    <p:extLst>
      <p:ext uri="{BB962C8B-B14F-4D97-AF65-F5344CB8AC3E}">
        <p14:creationId xmlns:p14="http://schemas.microsoft.com/office/powerpoint/2010/main" val="206053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57D7E6-835B-402E-BC22-D1282B24D946}" type="datetime1">
              <a:rPr lang="en-US" smtClean="0"/>
              <a:t>12/30/2014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121900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10A8A-EF18-4814-96EF-58E6A6714C2E}" type="datetime1">
              <a:rPr lang="en-US" smtClean="0"/>
              <a:t>12/30/2014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97195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836A32-7CAF-4BA8-AF2A-D1C0CE4D3512}" type="datetime1">
              <a:rPr lang="en-US" smtClean="0"/>
              <a:t>12/30/2014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24699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4A26B-2037-428E-84B3-B474D71F2181}" type="datetime1">
              <a:rPr lang="en-US" smtClean="0"/>
              <a:t>12/30/2014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25970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338A5D-3EF8-4902-804B-10E2E86A3085}" type="datetime1">
              <a:rPr lang="en-US" smtClean="0"/>
              <a:t>12/30/2014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2812619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798175-ACE1-445D-93A9-1E6B6BD2B1E8}" type="datetime1">
              <a:rPr lang="en-US" smtClean="0"/>
              <a:t>12/30/2014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182405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23232-B2AF-49E3-99F0-BE23F46148C7}" type="datetime1">
              <a:rPr lang="en-US" smtClean="0"/>
              <a:t>12/30/2014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390211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1BF6C-188F-47EB-BB1F-49E83137A13D}" type="datetime1">
              <a:rPr lang="en-US" smtClean="0"/>
              <a:t>12/30/2014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3482703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BBD44-66FD-4CA9-9838-16A69CBF312E}" type="datetime1">
              <a:rPr lang="en-US" smtClean="0"/>
              <a:t>12/30/2014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2403665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1C090-A162-440B-A8F7-213E3A1C7751}" type="datetime1">
              <a:rPr lang="en-US" smtClean="0"/>
              <a:t>12/30/2014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189822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6F22F-8B42-4DFD-B687-2BCDA38B4CA7}" type="datetime1">
              <a:rPr lang="en-US" smtClean="0"/>
              <a:t>12/30/2014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E6B4DA-B126-432A-9856-F2A0538296DC}" type="slidenum">
              <a:rPr lang="en-US" smtClean="0"/>
              <a:t>‹#›</a:t>
            </a:fld>
            <a:endParaRPr lang="en-US" dirty="0"/>
          </a:p>
        </p:txBody>
      </p:sp>
    </p:spTree>
    <p:extLst>
      <p:ext uri="{BB962C8B-B14F-4D97-AF65-F5344CB8AC3E}">
        <p14:creationId xmlns:p14="http://schemas.microsoft.com/office/powerpoint/2010/main" val="333159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BC7814-1F5C-4DCD-8812-118121923B19}" type="datetime1">
              <a:rPr lang="en-US" smtClean="0"/>
              <a:t>12/30/2014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E6B4DA-B126-432A-9856-F2A0538296DC}" type="slidenum">
              <a:rPr lang="en-US" smtClean="0"/>
              <a:t>‹#›</a:t>
            </a:fld>
            <a:endParaRPr lang="en-US" dirty="0"/>
          </a:p>
        </p:txBody>
      </p:sp>
    </p:spTree>
    <p:extLst>
      <p:ext uri="{BB962C8B-B14F-4D97-AF65-F5344CB8AC3E}">
        <p14:creationId xmlns:p14="http://schemas.microsoft.com/office/powerpoint/2010/main" val="852554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rmhidta.org/html/FINAL%20Legalization%20of%20MJ%20in%20Colorado%20The%20Impac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familysecuritymatters.org/publications/detail/the-illegality-of-legalizing-marijuana-us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legalizationviolations.org/" TargetMode="External"/><Relationship Id="rId2" Type="http://schemas.openxmlformats.org/officeDocument/2006/relationships/hyperlink" Target="http://nationalfamilies.us2.list-manage.com/track/click?u=2138d91b74dd79cbf58e302bf&amp;id=309d68107d&amp;e=6512308650" TargetMode="External"/><Relationship Id="rId1" Type="http://schemas.openxmlformats.org/officeDocument/2006/relationships/slideLayout" Target="../slideLayouts/slideLayout2.xml"/><Relationship Id="rId5" Type="http://schemas.openxmlformats.org/officeDocument/2006/relationships/hyperlink" Target="http://gordondrugabuseprevention.com/" TargetMode="External"/><Relationship Id="rId4" Type="http://schemas.openxmlformats.org/officeDocument/2006/relationships/hyperlink" Target="http://learningaboutsam.org/"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legalizationviolations.org/kids-poisoned-by-medical-marijuana-study-finds/" TargetMode="External"/><Relationship Id="rId3" Type="http://schemas.openxmlformats.org/officeDocument/2006/relationships/hyperlink" Target="http://legalizationviolations.org/pot-poisoning-lawsuit-defendant-alleges-sabotage/" TargetMode="External"/><Relationship Id="rId7" Type="http://schemas.openxmlformats.org/officeDocument/2006/relationships/hyperlink" Target="http://legalizationviolations.org/childrens-hospital-sees-surge-in-kids-accidentally-eating-marijuana/" TargetMode="External"/><Relationship Id="rId2" Type="http://schemas.openxmlformats.org/officeDocument/2006/relationships/hyperlink" Target="http://legalizationviolations.org" TargetMode="External"/><Relationship Id="rId1" Type="http://schemas.openxmlformats.org/officeDocument/2006/relationships/slideLayout" Target="../slideLayouts/slideLayout2.xml"/><Relationship Id="rId6" Type="http://schemas.openxmlformats.org/officeDocument/2006/relationships/hyperlink" Target="http://legalizationviolations.org/state-tracking-spike-in-minors-exposed-to-e-cigarettes-marijuana-2/" TargetMode="External"/><Relationship Id="rId5" Type="http://schemas.openxmlformats.org/officeDocument/2006/relationships/hyperlink" Target="http://legalizationviolations.org/marijuana-lollipop-leaves-one-conn-student-hospitalized/" TargetMode="External"/><Relationship Id="rId4" Type="http://schemas.openxmlformats.org/officeDocument/2006/relationships/hyperlink" Target="http://legalizationviolations.org/toddler-tests-positive-for-marijuan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legalizationviolations.org/colo-teen-addiction-centers-gear-up-for-legal-pot/" TargetMode="External"/><Relationship Id="rId7" Type="http://schemas.openxmlformats.org/officeDocument/2006/relationships/hyperlink" Target="http://legalizationviolations.org/lives-at-put-at-risk-as-hash-explosions-are-on-the-rise/" TargetMode="External"/><Relationship Id="rId2" Type="http://schemas.openxmlformats.org/officeDocument/2006/relationships/hyperlink" Target="http://legalizationviolations.org" TargetMode="External"/><Relationship Id="rId1" Type="http://schemas.openxmlformats.org/officeDocument/2006/relationships/slideLayout" Target="../slideLayouts/slideLayout2.xml"/><Relationship Id="rId6" Type="http://schemas.openxmlformats.org/officeDocument/2006/relationships/hyperlink" Target="http://legalizationviolations.org/three-oklahoma-city-residents-arrested-in-colorado-marijuana-distribution-conspiracy/" TargetMode="External"/><Relationship Id="rId5" Type="http://schemas.openxmlformats.org/officeDocument/2006/relationships/hyperlink" Target="http://legalizationviolations.org/colorados-neighbors-dismayed-by-new-wave-of-marijuana-traffic/" TargetMode="External"/><Relationship Id="rId4" Type="http://schemas.openxmlformats.org/officeDocument/2006/relationships/hyperlink" Target="http://legalizationviolations.org/students-death-in-colorado-raises-questions-on-pot-and-health/"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legalizationviolations.org/complaint-driver-in-deadly-crash-smoked-pot/" TargetMode="External"/><Relationship Id="rId7" Type="http://schemas.openxmlformats.org/officeDocument/2006/relationships/hyperlink" Target="http://legalizationviolations.org/marijuana-public-consumption-tickets-up-471-percent-in-denver/" TargetMode="External"/><Relationship Id="rId2" Type="http://schemas.openxmlformats.org/officeDocument/2006/relationships/hyperlink" Target="http://legalizationviolations.org" TargetMode="External"/><Relationship Id="rId1" Type="http://schemas.openxmlformats.org/officeDocument/2006/relationships/slideLayout" Target="../slideLayouts/slideLayout2.xml"/><Relationship Id="rId6" Type="http://schemas.openxmlformats.org/officeDocument/2006/relationships/hyperlink" Target="http://legalizationviolations.org/marijuana-poisoning-incidents-spike-in-washington-state/" TargetMode="External"/><Relationship Id="rId5" Type="http://schemas.openxmlformats.org/officeDocument/2006/relationships/hyperlink" Target="http://legalizationviolations.org/7-harmful-side-effects-pot-legalization-has-caused-in-colorado/" TargetMode="External"/><Relationship Id="rId4" Type="http://schemas.openxmlformats.org/officeDocument/2006/relationships/hyperlink" Target="http://legalizationviolations.org/pot-positive-traffic-fatalities-up-100-in-colorado/"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legalizationviolations.org/5-high-schoolers-fall-sick-after-eating-marijuana-laced-brownies/" TargetMode="External"/><Relationship Id="rId2" Type="http://schemas.openxmlformats.org/officeDocument/2006/relationships/hyperlink" Target="http://legalizationviolations.org" TargetMode="External"/><Relationship Id="rId1" Type="http://schemas.openxmlformats.org/officeDocument/2006/relationships/slideLayout" Target="../slideLayouts/slideLayout2.xml"/><Relationship Id="rId6" Type="http://schemas.openxmlformats.org/officeDocument/2006/relationships/hyperlink" Target="http://legalizationviolations.org/alleged-intoxicated-driver-in-fatal-trick-or-treater-crash-in-court/" TargetMode="External"/><Relationship Id="rId5" Type="http://schemas.openxmlformats.org/officeDocument/2006/relationships/hyperlink" Target="http://legalizationviolations.org/colorado-based-doctor-warns-georgia-about-medical-marijuana/" TargetMode="External"/><Relationship Id="rId4" Type="http://schemas.openxmlformats.org/officeDocument/2006/relationships/hyperlink" Target="http://legalizationviolations.org/denver-man-accused-of-killing-wife-after-eating-marijuana-candy-formally-charged-with-murder/"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legalizationviolations.org/law-enforcement-from-neighboring-states-agree-colorado-has-strongest-marijuana-in-the-world/" TargetMode="External"/><Relationship Id="rId3" Type="http://schemas.openxmlformats.org/officeDocument/2006/relationships/hyperlink" Target="http://legalizationviolations.org/accidental-pot-poisoning-in-kids-continues-upward-trend/" TargetMode="External"/><Relationship Id="rId7" Type="http://schemas.openxmlformats.org/officeDocument/2006/relationships/hyperlink" Target="http://legalizationviolations.org/colorado-deaths-stoke-worries-about-pot-edibles/" TargetMode="External"/><Relationship Id="rId2" Type="http://schemas.openxmlformats.org/officeDocument/2006/relationships/hyperlink" Target="http://legalizationviolations.org" TargetMode="External"/><Relationship Id="rId1" Type="http://schemas.openxmlformats.org/officeDocument/2006/relationships/slideLayout" Target="../slideLayouts/slideLayout2.xml"/><Relationship Id="rId6" Type="http://schemas.openxmlformats.org/officeDocument/2006/relationships/hyperlink" Target="http://legalizationviolations.org/hash-oil-explosions-rise-with-legalized-marijuana/" TargetMode="External"/><Relationship Id="rId5" Type="http://schemas.openxmlformats.org/officeDocument/2006/relationships/hyperlink" Target="http://legalizationviolations.org/n-tiny-nebraska-towns-a-flood-of-colorado-marijuana/" TargetMode="External"/><Relationship Id="rId4" Type="http://schemas.openxmlformats.org/officeDocument/2006/relationships/hyperlink" Target="http://legalizationviolations.org/state-tracking-spike-in-minors-exposed-to-e-cigarettes-marijuan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legalizationviolations.org/colorados-marijuana-sales-draining-nebraska-budget/" TargetMode="External"/><Relationship Id="rId2" Type="http://schemas.openxmlformats.org/officeDocument/2006/relationships/hyperlink" Target="http://legalizationviolations.org" TargetMode="External"/><Relationship Id="rId1" Type="http://schemas.openxmlformats.org/officeDocument/2006/relationships/slideLayout" Target="../slideLayouts/slideLayout2.xml"/><Relationship Id="rId6" Type="http://schemas.openxmlformats.org/officeDocument/2006/relationships/hyperlink" Target="http://legalizationviolations.org/law-enforcement-from-neighboring-states-agree-colorado-has-strongest-marijuana-in-the-world/" TargetMode="External"/><Relationship Id="rId5" Type="http://schemas.openxmlformats.org/officeDocument/2006/relationships/hyperlink" Target="http://legalizationviolations.org/colorado-deaths-stoke-worries-about-pot-edibles/" TargetMode="External"/><Relationship Id="rId4" Type="http://schemas.openxmlformats.org/officeDocument/2006/relationships/hyperlink" Target="http://legalizationviolations.org/accidental-pot-poisoning-in-kids-continues-upward-tren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ordondrugabuseprevention.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gordondrugabuseprevention.com/" TargetMode="External"/><Relationship Id="rId2" Type="http://schemas.openxmlformats.org/officeDocument/2006/relationships/hyperlink" Target="mailto:pgordon@starpower.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nn.com/2013/08/09/health/weed-potency-leve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alailama.com/webcasts/post/300-mind-and-life-xxvii---craving-desire-and-addiction/4588" TargetMode="External"/><Relationship Id="rId2" Type="http://schemas.openxmlformats.org/officeDocument/2006/relationships/hyperlink" Target="http://gordondrugabusepreventio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helancet.com/journals/lanpsy/article/PIIS2215-0366(14)70307-4/fulltext" TargetMode="External"/><Relationship Id="rId2" Type="http://schemas.openxmlformats.org/officeDocument/2006/relationships/hyperlink" Target="http://jn.sfn.org/press/April-16-2014-Issue/zns0161400552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onlinelibrary.wiley.com/doi/10.1111/add.12703/ful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pnas.org/content/111/47/16913.abstrac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sz="3600" b="1" dirty="0" smtClean="0"/>
              <a:t>Marijuana Legalization: </a:t>
            </a:r>
            <a:br>
              <a:rPr lang="en-US" sz="3600" b="1" dirty="0" smtClean="0"/>
            </a:br>
            <a:r>
              <a:rPr lang="en-US" sz="3600" b="1" dirty="0" smtClean="0"/>
              <a:t>A Man-Made Public Health Disaster</a:t>
            </a:r>
            <a:r>
              <a:rPr lang="en-US" sz="3600" dirty="0" smtClean="0"/>
              <a:t/>
            </a:r>
            <a:br>
              <a:rPr lang="en-US" sz="3600" dirty="0" smtClean="0"/>
            </a:br>
            <a:r>
              <a:rPr lang="en-US" sz="3600" b="1" dirty="0" smtClean="0"/>
              <a:t>Currently Unfolding in Two States in the U.S.</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b="1" dirty="0" smtClean="0"/>
              <a:t>By Paula D. Gordon, Ph.D.</a:t>
            </a:r>
            <a:r>
              <a:rPr lang="en-US" smtClean="0"/>
              <a:t/>
            </a:r>
            <a:br>
              <a:rPr lang="en-US" smtClean="0"/>
            </a:br>
            <a:r>
              <a:rPr lang="en-US" b="1" smtClean="0"/>
              <a:t>December </a:t>
            </a:r>
            <a:r>
              <a:rPr lang="en-US" b="1" dirty="0" smtClean="0"/>
              <a:t>5, 2014</a:t>
            </a:r>
          </a:p>
          <a:p>
            <a:r>
              <a:rPr lang="en-US" b="1" dirty="0" smtClean="0"/>
              <a:t>Dupont Summit 2014</a:t>
            </a:r>
          </a:p>
          <a:p>
            <a:r>
              <a:rPr lang="en-US" sz="2100" b="1" dirty="0" smtClean="0"/>
              <a:t>Sponsored by the Policy Studies Organization and American Public University</a:t>
            </a:r>
            <a:endParaRPr lang="en-US" sz="2100" dirty="0"/>
          </a:p>
        </p:txBody>
      </p:sp>
    </p:spTree>
    <p:extLst>
      <p:ext uri="{BB962C8B-B14F-4D97-AF65-F5344CB8AC3E}">
        <p14:creationId xmlns:p14="http://schemas.microsoft.com/office/powerpoint/2010/main" val="88681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Failure to Acknowledge or Be Aware of the Most Significant Research </a:t>
            </a:r>
            <a:r>
              <a:rPr lang="en-US" b="1" dirty="0" smtClean="0"/>
              <a:t>Findings (Continued)</a:t>
            </a:r>
            <a:endParaRPr lang="en-US" dirty="0"/>
          </a:p>
        </p:txBody>
      </p:sp>
      <p:sp>
        <p:nvSpPr>
          <p:cNvPr id="3" name="Content Placeholder 2"/>
          <p:cNvSpPr>
            <a:spLocks noGrp="1"/>
          </p:cNvSpPr>
          <p:nvPr>
            <p:ph idx="1"/>
          </p:nvPr>
        </p:nvSpPr>
        <p:spPr/>
        <p:txBody>
          <a:bodyPr/>
          <a:lstStyle/>
          <a:p>
            <a:endParaRPr lang="en-US" dirty="0" smtClean="0"/>
          </a:p>
          <a:p>
            <a:r>
              <a:rPr lang="en-US" dirty="0" smtClean="0"/>
              <a:t>Many </a:t>
            </a:r>
            <a:r>
              <a:rPr lang="en-US" dirty="0"/>
              <a:t>people who have come to believe that marijuana is “relatively harmless” are caught in a time warp and are citing inconclusive cherry-picked research that is ten to fifteen years old.  They also tend to be unaware that today’s marijuana can be ten or more times  stronger than the marijuana that was used decades ago.</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10</a:t>
            </a:fld>
            <a:endParaRPr lang="en-US" dirty="0"/>
          </a:p>
        </p:txBody>
      </p:sp>
    </p:spTree>
    <p:extLst>
      <p:ext uri="{BB962C8B-B14F-4D97-AF65-F5344CB8AC3E}">
        <p14:creationId xmlns:p14="http://schemas.microsoft.com/office/powerpoint/2010/main" val="155492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Are those who support legalization uninformed concerning the harmful effects of marijuana use?</a:t>
            </a:r>
            <a:endParaRPr lang="en-US" b="1" dirty="0"/>
          </a:p>
        </p:txBody>
      </p:sp>
      <p:sp>
        <p:nvSpPr>
          <p:cNvPr id="3" name="Content Placeholder 2"/>
          <p:cNvSpPr>
            <a:spLocks noGrp="1"/>
          </p:cNvSpPr>
          <p:nvPr>
            <p:ph idx="1"/>
          </p:nvPr>
        </p:nvSpPr>
        <p:spPr/>
        <p:txBody>
          <a:bodyPr/>
          <a:lstStyle/>
          <a:p>
            <a:pPr marL="0" indent="0">
              <a:buNone/>
            </a:pPr>
            <a:r>
              <a:rPr lang="en-US" dirty="0"/>
              <a:t>Unfortunately, those who support legalization seem to be </a:t>
            </a:r>
            <a:r>
              <a:rPr lang="en-US" dirty="0" smtClean="0"/>
              <a:t>ill-informed or uninformed.</a:t>
            </a:r>
            <a:r>
              <a:rPr lang="en-US" dirty="0"/>
              <a:t>  How else might their arguments in favor of marijuana legalization be characterized?  The arguments are varied but ignore key facts</a:t>
            </a:r>
            <a:r>
              <a:rPr lang="en-US" dirty="0" smtClean="0"/>
              <a:t>.</a:t>
            </a:r>
          </a:p>
          <a:p>
            <a:pPr marL="0" indent="0">
              <a:buNone/>
            </a:pPr>
            <a:r>
              <a:rPr lang="en-US" dirty="0" smtClean="0"/>
              <a:t>If marijuana were a drug regulated by the FDA, the list of the side effects and warnings would not begin to fit on a pack of marijuana joints.  In fact, owing to the many side effects of all kinds, the use of marijuana would only be allowed to be used for certain conditions by prescription and under the strict supervision of a doctor.</a:t>
            </a:r>
          </a:p>
          <a:p>
            <a:pPr marL="0" indent="0">
              <a:buNone/>
            </a:pPr>
            <a:r>
              <a:rPr lang="en-US" dirty="0" smtClean="0"/>
              <a:t>More about what an FDA warning label might look like later.</a:t>
            </a: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11</a:t>
            </a:fld>
            <a:endParaRPr lang="en-US" dirty="0"/>
          </a:p>
        </p:txBody>
      </p:sp>
    </p:spTree>
    <p:extLst>
      <p:ext uri="{BB962C8B-B14F-4D97-AF65-F5344CB8AC3E}">
        <p14:creationId xmlns:p14="http://schemas.microsoft.com/office/powerpoint/2010/main" val="81206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 often heard arguments favoring the legalization of the use of marijuana</a:t>
            </a:r>
            <a:endParaRPr lang="en-US" b="1" dirty="0"/>
          </a:p>
        </p:txBody>
      </p:sp>
      <p:sp>
        <p:nvSpPr>
          <p:cNvPr id="3" name="Content Placeholder 2"/>
          <p:cNvSpPr>
            <a:spLocks noGrp="1"/>
          </p:cNvSpPr>
          <p:nvPr>
            <p:ph idx="1"/>
          </p:nvPr>
        </p:nvSpPr>
        <p:spPr/>
        <p:txBody>
          <a:bodyPr/>
          <a:lstStyle/>
          <a:p>
            <a:pPr lvl="0"/>
            <a:r>
              <a:rPr lang="en-US" dirty="0"/>
              <a:t>Libertarian Argument:</a:t>
            </a:r>
          </a:p>
          <a:p>
            <a:pPr lvl="0"/>
            <a:r>
              <a:rPr lang="en-US" dirty="0"/>
              <a:t>Social Justice Argument:</a:t>
            </a:r>
          </a:p>
          <a:p>
            <a:pPr lvl="0"/>
            <a:r>
              <a:rPr lang="en-US" dirty="0" smtClean="0"/>
              <a:t> The Argument that</a:t>
            </a:r>
            <a:r>
              <a:rPr lang="en-US" dirty="0"/>
              <a:t> “Big Marijuana” Can Help the Economy</a:t>
            </a:r>
          </a:p>
          <a:p>
            <a:pPr lvl="0"/>
            <a:r>
              <a:rPr lang="en-US" dirty="0" smtClean="0"/>
              <a:t>The Argument that States </a:t>
            </a:r>
            <a:r>
              <a:rPr lang="en-US" dirty="0"/>
              <a:t>Have the Right to Legalize Marijuana</a:t>
            </a:r>
          </a:p>
          <a:p>
            <a:pPr lvl="0"/>
            <a:r>
              <a:rPr lang="en-US" dirty="0"/>
              <a:t>Tax Revenue </a:t>
            </a:r>
            <a:r>
              <a:rPr lang="en-US" dirty="0" smtClean="0"/>
              <a:t>Argument</a:t>
            </a:r>
            <a:endParaRPr lang="en-US" dirty="0"/>
          </a:p>
          <a:p>
            <a:pPr marL="0" lvl="0" indent="0">
              <a:buNone/>
            </a:pPr>
            <a:r>
              <a:rPr lang="en-US" dirty="0" smtClean="0"/>
              <a:t>All of these arguments overlook the fact that there are Federal laws that keep the use and distribution of marijuana illegal and there are international treaties to which the U.S. is a signatory that are abrogated when those laws are ignored and broken.</a:t>
            </a:r>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12</a:t>
            </a:fld>
            <a:endParaRPr lang="en-US" dirty="0"/>
          </a:p>
        </p:txBody>
      </p:sp>
    </p:spTree>
    <p:extLst>
      <p:ext uri="{BB962C8B-B14F-4D97-AF65-F5344CB8AC3E}">
        <p14:creationId xmlns:p14="http://schemas.microsoft.com/office/powerpoint/2010/main" val="18029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Libertarian and Civil Libertarian Arguments: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t>Argument: </a:t>
            </a:r>
            <a:r>
              <a:rPr lang="en-US" dirty="0" smtClean="0"/>
              <a:t>“It </a:t>
            </a:r>
            <a:r>
              <a:rPr lang="en-US" dirty="0"/>
              <a:t>is my life, my mind and my body and I should be free to do what I want to with them” or “I should be free to use the intoxicant of my choice” and “My use of marijuana is not hurting anyone.”</a:t>
            </a:r>
          </a:p>
          <a:p>
            <a:r>
              <a:rPr lang="en-US" b="1" dirty="0"/>
              <a:t>Response:</a:t>
            </a:r>
            <a:r>
              <a:rPr lang="en-US" dirty="0"/>
              <a:t>  Is marijuana use a victimless act if it affects the lives of all those around the user, not to mention the life and health of the user?  Is marijuana use an innocuous act if it has known harmful effects on the developing brains of those who use it?  Is it an innocuous act if it affects one’s behavior and mental functioning? What are the consequences of a “stoned” citizenry?  Can a representative democracy afford to have a dumbed down or partially stoned electorate?</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13</a:t>
            </a:fld>
            <a:endParaRPr lang="en-US" dirty="0"/>
          </a:p>
        </p:txBody>
      </p:sp>
    </p:spTree>
    <p:extLst>
      <p:ext uri="{BB962C8B-B14F-4D97-AF65-F5344CB8AC3E}">
        <p14:creationId xmlns:p14="http://schemas.microsoft.com/office/powerpoint/2010/main" val="3033748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Social Justice Argument: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Argument:  </a:t>
            </a:r>
            <a:r>
              <a:rPr lang="en-US" dirty="0" smtClean="0"/>
              <a:t>“It </a:t>
            </a:r>
            <a:r>
              <a:rPr lang="en-US" dirty="0"/>
              <a:t>is unconscionable that society should disproportionately make criminals of individuals who use marijuana who are from lower socioeconomic groups.”</a:t>
            </a:r>
          </a:p>
          <a:p>
            <a:r>
              <a:rPr lang="en-US" b="1" dirty="0"/>
              <a:t>Response:</a:t>
            </a:r>
            <a:r>
              <a:rPr lang="en-US" dirty="0"/>
              <a:t>  Agreed. It is a fact that more individuals from lower socioeconomic groups are negatively affected by marijuana </a:t>
            </a:r>
            <a:r>
              <a:rPr lang="en-US" dirty="0" smtClean="0"/>
              <a:t>laws as they are often implemented.</a:t>
            </a:r>
            <a:r>
              <a:rPr lang="en-US" dirty="0"/>
              <a:t>  The remedy, however, is not legalization which only increases its use, including among lower socioeconomic groups. A better remedy is to use the justice system </a:t>
            </a:r>
            <a:r>
              <a:rPr lang="en-US" dirty="0" smtClean="0"/>
              <a:t>to give </a:t>
            </a:r>
            <a:r>
              <a:rPr lang="en-US" dirty="0"/>
              <a:t>users from all walks of life the </a:t>
            </a:r>
            <a:r>
              <a:rPr lang="en-US" dirty="0" smtClean="0"/>
              <a:t>option of being remanded </a:t>
            </a:r>
            <a:r>
              <a:rPr lang="en-US" dirty="0"/>
              <a:t>users </a:t>
            </a:r>
            <a:r>
              <a:rPr lang="en-US" dirty="0" smtClean="0"/>
              <a:t>to </a:t>
            </a:r>
            <a:r>
              <a:rPr lang="en-US" dirty="0"/>
              <a:t>drug court programs and other programs that emphasize counselling, </a:t>
            </a:r>
            <a:r>
              <a:rPr lang="en-US" dirty="0" smtClean="0"/>
              <a:t>education, </a:t>
            </a:r>
            <a:r>
              <a:rPr lang="en-US" dirty="0"/>
              <a:t>and </a:t>
            </a:r>
            <a:r>
              <a:rPr lang="en-US" dirty="0" smtClean="0"/>
              <a:t>treatment and rehabilitation.</a:t>
            </a:r>
            <a:r>
              <a:rPr lang="en-US" dirty="0"/>
              <a:t>  Through judicial discretion, this can be done without giving individuals criminal records.   The aim of drug courts and other similar programs have been to discourage use of </a:t>
            </a:r>
            <a:r>
              <a:rPr lang="en-US" dirty="0" smtClean="0"/>
              <a:t>mood- </a:t>
            </a:r>
            <a:r>
              <a:rPr lang="en-US" dirty="0"/>
              <a:t>and </a:t>
            </a:r>
            <a:r>
              <a:rPr lang="en-US" dirty="0" smtClean="0"/>
              <a:t>mind-altering </a:t>
            </a:r>
            <a:r>
              <a:rPr lang="en-US" dirty="0"/>
              <a:t>drugs and help all individuals fulfil their potential as healthy, functioning individuals.  Making marijuana use legal simply sends the false message that the marijuana has insignificant, harmless consequences to the individual and society, when in fact its use has significant harmful effects.</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14</a:t>
            </a:fld>
            <a:endParaRPr lang="en-US" dirty="0"/>
          </a:p>
        </p:txBody>
      </p:sp>
    </p:spTree>
    <p:extLst>
      <p:ext uri="{BB962C8B-B14F-4D97-AF65-F5344CB8AC3E}">
        <p14:creationId xmlns:p14="http://schemas.microsoft.com/office/powerpoint/2010/main" val="2413869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Argument that “Big Marijuana” Can Help the Economy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Argument: “Turning </a:t>
            </a:r>
            <a:r>
              <a:rPr lang="en-US" dirty="0"/>
              <a:t>marijuana sales and distribution into a regulated business will benefit the economy.  We can then regulate its use more carefully; treat it as alcohol and tobacco are treated; do away with the black or gray markets and intrusion of organized crime and cartels, and keep it out of the hands of those under the age of 21.”</a:t>
            </a:r>
          </a:p>
          <a:p>
            <a:r>
              <a:rPr lang="en-US" b="1" dirty="0"/>
              <a:t>Response:</a:t>
            </a:r>
            <a:r>
              <a:rPr lang="en-US" dirty="0"/>
              <a:t> Indeed, what is currently happening in Colorado and Washington is that many individuals are making </a:t>
            </a:r>
            <a:r>
              <a:rPr lang="en-US" dirty="0" smtClean="0"/>
              <a:t>large amounts of money </a:t>
            </a:r>
            <a:r>
              <a:rPr lang="en-US" dirty="0"/>
              <a:t>selling drugs in the black or gray markets, undercutting the prices that the “legal” dealers are charging. Reports indicate the numbers of users of all ages are increasing, including those who live in nearby states.  According to </a:t>
            </a:r>
            <a:r>
              <a:rPr lang="en-US" u="sng" dirty="0">
                <a:hlinkClick r:id="rId2"/>
              </a:rPr>
              <a:t>reports</a:t>
            </a:r>
            <a:r>
              <a:rPr lang="en-US" dirty="0"/>
              <a:t>, the number of individuals seeking treatment had already been growing in the years prior to the legalization of recreational use of marijuana.  In addition, traffic fatalities in Colorado involving drivers testing positive for marijuana had already </a:t>
            </a:r>
            <a:r>
              <a:rPr lang="en-US" u="sng" dirty="0">
                <a:hlinkClick r:id="rId2"/>
              </a:rPr>
              <a:t>increased by 114 percent</a:t>
            </a:r>
            <a:r>
              <a:rPr lang="en-US" dirty="0"/>
              <a:t> from 2006 to 2011.   Anyone familiar with the effects of marijuana on cognition, memory, concentration, judgment, perception, sense of space and time, knows full well that users cannot safely drive or operate machinery.</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15</a:t>
            </a:fld>
            <a:endParaRPr lang="en-US" dirty="0"/>
          </a:p>
        </p:txBody>
      </p:sp>
    </p:spTree>
    <p:extLst>
      <p:ext uri="{BB962C8B-B14F-4D97-AF65-F5344CB8AC3E}">
        <p14:creationId xmlns:p14="http://schemas.microsoft.com/office/powerpoint/2010/main" val="1484375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The Argument that States Have the Right to Legalize Marijuana</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Argument:</a:t>
            </a:r>
            <a:r>
              <a:rPr lang="en-US" dirty="0" smtClean="0"/>
              <a:t> “States </a:t>
            </a:r>
            <a:r>
              <a:rPr lang="en-US" dirty="0"/>
              <a:t>have the right to legalize the use of marijuana even though it is in contravention of international treaties and federal law.”</a:t>
            </a:r>
          </a:p>
          <a:p>
            <a:r>
              <a:rPr lang="en-US" b="1" dirty="0"/>
              <a:t>Response: </a:t>
            </a:r>
            <a:r>
              <a:rPr lang="en-US" dirty="0"/>
              <a:t>The </a:t>
            </a:r>
            <a:r>
              <a:rPr lang="en-US" dirty="0" smtClean="0"/>
              <a:t>President </a:t>
            </a:r>
            <a:r>
              <a:rPr lang="en-US" dirty="0"/>
              <a:t>has a constitutional obligation under Article II, Sec. 3 to “take care that the laws be faithfully executed.”  The </a:t>
            </a:r>
            <a:r>
              <a:rPr lang="en-US" dirty="0" smtClean="0"/>
              <a:t>President </a:t>
            </a:r>
            <a:r>
              <a:rPr lang="en-US" dirty="0"/>
              <a:t>is clearly not enforcing the Controlled Substance Act, which pertains to the control, distribution and use of marijuana.  He is allowing the abrogation of international treaties to which the U.S. is signatory</a:t>
            </a:r>
            <a:r>
              <a:rPr lang="en-US" dirty="0" smtClean="0"/>
              <a:t>.   This leads to the following questions:    What </a:t>
            </a:r>
            <a:r>
              <a:rPr lang="en-US" dirty="0"/>
              <a:t>are the implications for the future viability of the rule of law and the </a:t>
            </a:r>
            <a:r>
              <a:rPr lang="en-US" dirty="0" smtClean="0"/>
              <a:t>  Constitution when states act in ways that are counter to international treaties and federal law? Or when the Department of Justice and the President allow states to abrogate international treaties and federal law?  An article on “</a:t>
            </a:r>
            <a:r>
              <a:rPr lang="en-US" u="sng" dirty="0" smtClean="0">
                <a:hlinkClick r:id="rId2"/>
              </a:rPr>
              <a:t>The Illegality of Legalizing Marijuana Use: An Open Plea to the President and Other Sworn Public Officials</a:t>
            </a:r>
            <a:r>
              <a:rPr lang="en-US" dirty="0" smtClean="0"/>
              <a:t>…” by the author at Family Security Matters </a:t>
            </a:r>
            <a:r>
              <a:rPr lang="en-US" dirty="0"/>
              <a:t>focuses in further detail on these concerns.</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16</a:t>
            </a:fld>
            <a:endParaRPr lang="en-US" dirty="0"/>
          </a:p>
        </p:txBody>
      </p:sp>
    </p:spTree>
    <p:extLst>
      <p:ext uri="{BB962C8B-B14F-4D97-AF65-F5344CB8AC3E}">
        <p14:creationId xmlns:p14="http://schemas.microsoft.com/office/powerpoint/2010/main" val="1216191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Public Health Perspective That Does Not Favor Legalization, But Favors Non-Punitive Alternatives Involving Counselling, Treatment, &amp; Rehabilitation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It is a fact that more individuals from lower socioeconomic groups are negatively affected by marijuana laws.  The remedy, however, is not legalization which only increases its use, including among lower socioeconomic groups. A better remedy is to use the justice system to </a:t>
            </a:r>
            <a:r>
              <a:rPr lang="en-US" dirty="0" smtClean="0"/>
              <a:t>allow for the option of remanding </a:t>
            </a:r>
            <a:r>
              <a:rPr lang="en-US" dirty="0"/>
              <a:t>users from all walks of life to drug court programs and other programs that emphasize counselling, </a:t>
            </a:r>
            <a:r>
              <a:rPr lang="en-US" dirty="0" smtClean="0"/>
              <a:t>education, </a:t>
            </a:r>
            <a:r>
              <a:rPr lang="en-US" dirty="0"/>
              <a:t>and </a:t>
            </a:r>
            <a:r>
              <a:rPr lang="en-US" dirty="0" smtClean="0"/>
              <a:t>treatment and rehabilitation.</a:t>
            </a:r>
            <a:r>
              <a:rPr lang="en-US" dirty="0"/>
              <a:t>  Through judicial discretion, this can be done without giving individuals criminal records.   The aim of drug courts and other similar programs have been to discourage use of </a:t>
            </a:r>
            <a:r>
              <a:rPr lang="en-US" dirty="0" smtClean="0"/>
              <a:t>mood- </a:t>
            </a:r>
            <a:r>
              <a:rPr lang="en-US" dirty="0"/>
              <a:t>and </a:t>
            </a:r>
            <a:r>
              <a:rPr lang="en-US" dirty="0" smtClean="0"/>
              <a:t>mind- </a:t>
            </a:r>
            <a:r>
              <a:rPr lang="en-US" dirty="0"/>
              <a:t>altering drugs and help all individuals fulfil their potential as healthy, functioning individuals.  Making marijuana use legal simply sends the false message that the marijuana has insignificant, harmless consequences to the individual and society, when in fact its use has significant harmful effects.</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17</a:t>
            </a:fld>
            <a:endParaRPr lang="en-US" dirty="0"/>
          </a:p>
        </p:txBody>
      </p:sp>
    </p:spTree>
    <p:extLst>
      <p:ext uri="{BB962C8B-B14F-4D97-AF65-F5344CB8AC3E}">
        <p14:creationId xmlns:p14="http://schemas.microsoft.com/office/powerpoint/2010/main" val="2950148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Public Health Perspective Can Prevail If Individuals Become Familiar with the Research and with the Unfolding Developments in the US</a:t>
            </a:r>
            <a:endParaRPr lang="en-US" b="1"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People will throughout the country will be increasingly aware of the negative effects, the costs, and consequences of the use of marijuana and the legalization of marijuana use.  </a:t>
            </a:r>
          </a:p>
          <a:p>
            <a:r>
              <a:rPr lang="en-US" dirty="0" smtClean="0"/>
              <a:t>Websites of particular note (</a:t>
            </a:r>
            <a:r>
              <a:rPr lang="en-US" dirty="0"/>
              <a:t>including information concerning </a:t>
            </a:r>
            <a:r>
              <a:rPr lang="en-US" dirty="0" smtClean="0"/>
              <a:t>the wide range of problems that have occurred since 2013 </a:t>
            </a:r>
            <a:r>
              <a:rPr lang="en-US" dirty="0"/>
              <a:t>in Colorado and </a:t>
            </a:r>
            <a:r>
              <a:rPr lang="en-US" dirty="0" smtClean="0"/>
              <a:t>Washington and surrounding states):</a:t>
            </a:r>
          </a:p>
          <a:p>
            <a:pPr marL="0" indent="0">
              <a:buNone/>
            </a:pPr>
            <a:r>
              <a:rPr lang="en-US" sz="2000" u="sng" dirty="0" smtClean="0">
                <a:latin typeface="Verdana" panose="020B0604030504040204" pitchFamily="34" charset="0"/>
                <a:ea typeface="Verdana" panose="020B0604030504040204" pitchFamily="34" charset="0"/>
                <a:cs typeface="Verdana" panose="020B0604030504040204" pitchFamily="34" charset="0"/>
                <a:hlinkClick r:id="rId2"/>
              </a:rPr>
              <a:t>The </a:t>
            </a:r>
            <a:r>
              <a:rPr lang="en-US" sz="2000" u="sng" dirty="0">
                <a:latin typeface="Verdana" panose="020B0604030504040204" pitchFamily="34" charset="0"/>
                <a:ea typeface="Verdana" panose="020B0604030504040204" pitchFamily="34" charset="0"/>
                <a:cs typeface="Verdana" panose="020B0604030504040204" pitchFamily="34" charset="0"/>
                <a:hlinkClick r:id="rId2"/>
              </a:rPr>
              <a:t>Marijuana </a:t>
            </a:r>
            <a:r>
              <a:rPr lang="en-US" sz="2000" u="sng" dirty="0" err="1">
                <a:latin typeface="Verdana" panose="020B0604030504040204" pitchFamily="34" charset="0"/>
                <a:ea typeface="Verdana" panose="020B0604030504040204" pitchFamily="34" charset="0"/>
                <a:cs typeface="Verdana" panose="020B0604030504040204" pitchFamily="34" charset="0"/>
                <a:hlinkClick r:id="rId2"/>
              </a:rPr>
              <a:t>Report.Org</a:t>
            </a:r>
            <a:r>
              <a:rPr lang="en-US" sz="2000" dirty="0">
                <a:latin typeface="Verdana" panose="020B0604030504040204" pitchFamily="34" charset="0"/>
                <a:ea typeface="Verdana" panose="020B0604030504040204" pitchFamily="34" charset="0"/>
                <a:cs typeface="Verdana" panose="020B0604030504040204" pitchFamily="34" charset="0"/>
              </a:rPr>
              <a:t> </a:t>
            </a:r>
            <a:endParaRPr lang="en-US" sz="20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buNone/>
            </a:pPr>
            <a:r>
              <a:rPr lang="en-US" u="sng" dirty="0" smtClean="0">
                <a:hlinkClick r:id="rId3"/>
              </a:rPr>
              <a:t>http</a:t>
            </a:r>
            <a:r>
              <a:rPr lang="en-US" u="sng" dirty="0">
                <a:hlinkClick r:id="rId3"/>
              </a:rPr>
              <a:t>://legalizationviolations.org/</a:t>
            </a:r>
            <a:r>
              <a:rPr lang="en-US" dirty="0"/>
              <a:t> </a:t>
            </a:r>
            <a:r>
              <a:rPr lang="en-US" dirty="0" smtClean="0"/>
              <a:t> </a:t>
            </a:r>
          </a:p>
          <a:p>
            <a:pPr marL="457200" lvl="1" indent="0">
              <a:buNone/>
            </a:pPr>
            <a:r>
              <a:rPr lang="en-US" dirty="0" smtClean="0">
                <a:hlinkClick r:id="rId4"/>
              </a:rPr>
              <a:t>http://learningaboutSAM.org</a:t>
            </a:r>
            <a:r>
              <a:rPr lang="en-US" dirty="0"/>
              <a:t> </a:t>
            </a:r>
            <a:r>
              <a:rPr lang="en-US" sz="2400" dirty="0"/>
              <a:t> </a:t>
            </a:r>
          </a:p>
          <a:p>
            <a:pPr marL="457200" lvl="1" indent="0">
              <a:buNone/>
            </a:pPr>
            <a:r>
              <a:rPr lang="en-US" dirty="0" smtClean="0">
                <a:hlinkClick r:id="rId5"/>
              </a:rPr>
              <a:t>http://GordonDrugAbusePrevention.com</a:t>
            </a:r>
            <a:r>
              <a:rPr lang="en-US" dirty="0" smtClean="0"/>
              <a:t> </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18</a:t>
            </a:fld>
            <a:endParaRPr lang="en-US" dirty="0"/>
          </a:p>
        </p:txBody>
      </p:sp>
    </p:spTree>
    <p:extLst>
      <p:ext uri="{BB962C8B-B14F-4D97-AF65-F5344CB8AC3E}">
        <p14:creationId xmlns:p14="http://schemas.microsoft.com/office/powerpoint/2010/main" val="2089746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Selected headlines and topics from the last seven months of 2014 found at </a:t>
            </a:r>
            <a:r>
              <a:rPr lang="en-US" b="1" dirty="0" smtClean="0">
                <a:hlinkClick r:id="rId2"/>
              </a:rPr>
              <a:t>http://legalizationviolations.org</a:t>
            </a:r>
            <a:r>
              <a:rPr lang="en-US" b="1" dirty="0" smtClean="0"/>
              <a:t>  (Continued)</a:t>
            </a:r>
            <a:endParaRPr lang="en-US" b="1" dirty="0"/>
          </a:p>
        </p:txBody>
      </p:sp>
      <p:sp>
        <p:nvSpPr>
          <p:cNvPr id="3" name="Content Placeholder 2"/>
          <p:cNvSpPr>
            <a:spLocks noGrp="1"/>
          </p:cNvSpPr>
          <p:nvPr>
            <p:ph idx="1"/>
          </p:nvPr>
        </p:nvSpPr>
        <p:spPr/>
        <p:txBody>
          <a:bodyPr>
            <a:normAutofit/>
          </a:bodyPr>
          <a:lstStyle/>
          <a:p>
            <a:endParaRPr lang="en-US" dirty="0" smtClean="0">
              <a:hlinkClick r:id="rId3"/>
            </a:endParaRPr>
          </a:p>
          <a:p>
            <a:r>
              <a:rPr lang="en-US" dirty="0" smtClean="0">
                <a:hlinkClick r:id="rId3"/>
              </a:rPr>
              <a:t>Pot </a:t>
            </a:r>
            <a:r>
              <a:rPr lang="en-US" dirty="0">
                <a:hlinkClick r:id="rId3"/>
              </a:rPr>
              <a:t>Poisoning Lawsuit Defendant Alleges Sabotage</a:t>
            </a:r>
            <a:r>
              <a:rPr lang="en-US" dirty="0"/>
              <a:t> </a:t>
            </a:r>
          </a:p>
          <a:p>
            <a:r>
              <a:rPr lang="en-US" dirty="0">
                <a:hlinkClick r:id="rId4"/>
              </a:rPr>
              <a:t>Toddler Tests Positive for Marijuana</a:t>
            </a:r>
            <a:r>
              <a:rPr lang="en-US" dirty="0"/>
              <a:t> </a:t>
            </a:r>
          </a:p>
          <a:p>
            <a:r>
              <a:rPr lang="en-US" dirty="0">
                <a:hlinkClick r:id="rId5"/>
              </a:rPr>
              <a:t>Marijuana Lollipop Leaves One Conn. Student Hospitalized</a:t>
            </a:r>
            <a:r>
              <a:rPr lang="en-US" dirty="0"/>
              <a:t> </a:t>
            </a:r>
          </a:p>
          <a:p>
            <a:r>
              <a:rPr lang="en-US" dirty="0">
                <a:hlinkClick r:id="rId6"/>
              </a:rPr>
              <a:t>State Tracking Spike in Minors Exposed to E-Cigarettes, Marijuana</a:t>
            </a:r>
            <a:r>
              <a:rPr lang="en-US" dirty="0"/>
              <a:t> </a:t>
            </a:r>
          </a:p>
          <a:p>
            <a:r>
              <a:rPr lang="en-US" dirty="0">
                <a:hlinkClick r:id="rId7"/>
              </a:rPr>
              <a:t>Children’s Hospital Sees Surge in Kids Accidentally Eating Marijuana</a:t>
            </a:r>
            <a:r>
              <a:rPr lang="en-US" dirty="0"/>
              <a:t> </a:t>
            </a:r>
          </a:p>
          <a:p>
            <a:r>
              <a:rPr lang="en-US" dirty="0">
                <a:hlinkClick r:id="rId8" tooltip="Permanent Link: Kids Poisoned by Medical Marijuana, Study Finds"/>
              </a:rPr>
              <a:t>Kids Poisoned by Medical Marijuana, Study Finds </a:t>
            </a:r>
            <a:endParaRPr lang="en-US" dirty="0"/>
          </a:p>
          <a:p>
            <a:endParaRPr lang="en-US" b="1" dirty="0" smtClean="0"/>
          </a:p>
          <a:p>
            <a:endParaRPr lang="en-US" b="1"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19</a:t>
            </a:fld>
            <a:endParaRPr lang="en-US" dirty="0"/>
          </a:p>
        </p:txBody>
      </p:sp>
    </p:spTree>
    <p:extLst>
      <p:ext uri="{BB962C8B-B14F-4D97-AF65-F5344CB8AC3E}">
        <p14:creationId xmlns:p14="http://schemas.microsoft.com/office/powerpoint/2010/main" val="355099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the basis for sound public policy regarding marijuana?</a:t>
            </a:r>
            <a:endParaRPr lang="en-US" dirty="0"/>
          </a:p>
        </p:txBody>
      </p:sp>
      <p:sp>
        <p:nvSpPr>
          <p:cNvPr id="3" name="Content Placeholder 2"/>
          <p:cNvSpPr>
            <a:spLocks noGrp="1"/>
          </p:cNvSpPr>
          <p:nvPr>
            <p:ph idx="1"/>
          </p:nvPr>
        </p:nvSpPr>
        <p:spPr/>
        <p:txBody>
          <a:bodyPr/>
          <a:lstStyle/>
          <a:p>
            <a:pPr marL="0" indent="0">
              <a:buNone/>
            </a:pPr>
            <a:r>
              <a:rPr lang="en-US" dirty="0" smtClean="0"/>
              <a:t>While Amsterdam </a:t>
            </a:r>
            <a:r>
              <a:rPr lang="en-US" dirty="0"/>
              <a:t>and Switzerland have had second thoughts about the permissiveness of drug laws, </a:t>
            </a:r>
            <a:r>
              <a:rPr lang="en-US" dirty="0" smtClean="0"/>
              <a:t>and while the </a:t>
            </a:r>
            <a:r>
              <a:rPr lang="en-US" dirty="0"/>
              <a:t>states of Colorado and Washington have legalized the recreational use of </a:t>
            </a:r>
            <a:r>
              <a:rPr lang="en-US" dirty="0" smtClean="0"/>
              <a:t>marijuana and individuals in those states are increasingly concerned about the effects of this change in policy, Oregon and Alaska along with the District of Columbia have passed initiatives to legalize the recreational use of marijuana. </a:t>
            </a:r>
            <a:r>
              <a:rPr lang="en-US" dirty="0"/>
              <a:t>  Is this sensible public policy?</a:t>
            </a:r>
          </a:p>
          <a:p>
            <a:endParaRPr lang="en-US" dirty="0"/>
          </a:p>
        </p:txBody>
      </p:sp>
      <p:sp>
        <p:nvSpPr>
          <p:cNvPr id="5" name="Slide Number Placeholder 4"/>
          <p:cNvSpPr>
            <a:spLocks noGrp="1"/>
          </p:cNvSpPr>
          <p:nvPr>
            <p:ph type="sldNum" sz="quarter" idx="12"/>
          </p:nvPr>
        </p:nvSpPr>
        <p:spPr/>
        <p:txBody>
          <a:bodyPr/>
          <a:lstStyle/>
          <a:p>
            <a:fld id="{D6E6B4DA-B126-432A-9856-F2A0538296DC}" type="slidenum">
              <a:rPr lang="en-US" smtClean="0"/>
              <a:t>2</a:t>
            </a:fld>
            <a:endParaRPr lang="en-US" dirty="0"/>
          </a:p>
        </p:txBody>
      </p:sp>
    </p:spTree>
    <p:extLst>
      <p:ext uri="{BB962C8B-B14F-4D97-AF65-F5344CB8AC3E}">
        <p14:creationId xmlns:p14="http://schemas.microsoft.com/office/powerpoint/2010/main" val="1786929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Selected headlines and topics from the last seven months of 2014 found at </a:t>
            </a:r>
            <a:r>
              <a:rPr lang="en-US" b="1" dirty="0" smtClean="0">
                <a:hlinkClick r:id="rId2"/>
              </a:rPr>
              <a:t>http://legalizationviolations.org</a:t>
            </a:r>
            <a:r>
              <a:rPr lang="en-US" b="1" dirty="0" smtClean="0"/>
              <a:t> </a:t>
            </a:r>
            <a:r>
              <a:rPr lang="en-US" b="1" dirty="0"/>
              <a:t>(Continued)</a:t>
            </a:r>
            <a:r>
              <a:rPr lang="en-US" b="1" dirty="0" smtClean="0"/>
              <a:t> </a:t>
            </a:r>
            <a:endParaRPr lang="en-US" dirty="0"/>
          </a:p>
        </p:txBody>
      </p:sp>
      <p:sp>
        <p:nvSpPr>
          <p:cNvPr id="3" name="Content Placeholder 2"/>
          <p:cNvSpPr>
            <a:spLocks noGrp="1"/>
          </p:cNvSpPr>
          <p:nvPr>
            <p:ph idx="1"/>
          </p:nvPr>
        </p:nvSpPr>
        <p:spPr/>
        <p:txBody>
          <a:bodyPr>
            <a:normAutofit/>
          </a:bodyPr>
          <a:lstStyle/>
          <a:p>
            <a:endParaRPr lang="en-US" b="1" dirty="0" smtClean="0">
              <a:hlinkClick r:id="rId3" tooltip="Permanent Link: Colo. Teen Addiction Centers Gear Up for Legal Pot"/>
            </a:endParaRPr>
          </a:p>
          <a:p>
            <a:r>
              <a:rPr lang="en-US" dirty="0" smtClean="0">
                <a:hlinkClick r:id="rId3" tooltip="Permanent Link: Colo. Teen Addiction Centers Gear Up for Legal Pot"/>
              </a:rPr>
              <a:t>Colo</a:t>
            </a:r>
            <a:r>
              <a:rPr lang="en-US" dirty="0">
                <a:hlinkClick r:id="rId3" tooltip="Permanent Link: Colo. Teen Addiction Centers Gear Up for Legal Pot"/>
              </a:rPr>
              <a:t>. Teen Addiction Centers Gear Up for Legal Pot </a:t>
            </a:r>
            <a:endParaRPr lang="en-US" dirty="0"/>
          </a:p>
          <a:p>
            <a:r>
              <a:rPr lang="en-US" dirty="0">
                <a:hlinkClick r:id="rId4" tooltip="Permanent Link: Student’s death in Colorado raises questions on pot and health"/>
              </a:rPr>
              <a:t>Student’s death in Colorado raises questions on pot and health </a:t>
            </a:r>
            <a:endParaRPr lang="en-US" dirty="0"/>
          </a:p>
          <a:p>
            <a:r>
              <a:rPr lang="en-US" dirty="0">
                <a:hlinkClick r:id="rId5" tooltip="Permanent Link: Colorado’s neighbors dismayed by new wave of marijuana traffic"/>
              </a:rPr>
              <a:t>Colorado’s neighbors dismayed by new wave of marijuana traffic </a:t>
            </a:r>
            <a:endParaRPr lang="en-US" dirty="0"/>
          </a:p>
          <a:p>
            <a:r>
              <a:rPr lang="en-US" dirty="0" smtClean="0">
                <a:hlinkClick r:id="rId6" tooltip="Permanent Link: Three Oklahoma City residents arrested in Colorado marijuana distribution conspiracy"/>
              </a:rPr>
              <a:t>Three </a:t>
            </a:r>
            <a:r>
              <a:rPr lang="en-US" dirty="0">
                <a:hlinkClick r:id="rId6" tooltip="Permanent Link: Three Oklahoma City residents arrested in Colorado marijuana distribution conspiracy"/>
              </a:rPr>
              <a:t>Oklahoma City residents arrested in Colorado marijuana distribution conspiracy </a:t>
            </a:r>
            <a:endParaRPr lang="en-US" dirty="0"/>
          </a:p>
          <a:p>
            <a:r>
              <a:rPr lang="en-US" dirty="0">
                <a:hlinkClick r:id="rId7" tooltip="Permanent Link: Lives At Put At Risk As Hash Explosions Are On The Rise"/>
              </a:rPr>
              <a:t>Lives At Put At Risk As Hash Explosions Are On The Rise </a:t>
            </a:r>
            <a:endParaRPr lang="en-US" dirty="0"/>
          </a:p>
          <a:p>
            <a:endParaRPr lang="en-US" b="1"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20</a:t>
            </a:fld>
            <a:endParaRPr lang="en-US" dirty="0"/>
          </a:p>
        </p:txBody>
      </p:sp>
    </p:spTree>
    <p:extLst>
      <p:ext uri="{BB962C8B-B14F-4D97-AF65-F5344CB8AC3E}">
        <p14:creationId xmlns:p14="http://schemas.microsoft.com/office/powerpoint/2010/main" val="2568258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Selected headlines and topics from the last seven months of 2014 found at </a:t>
            </a:r>
            <a:r>
              <a:rPr lang="en-US" b="1" dirty="0">
                <a:hlinkClick r:id="rId2"/>
              </a:rPr>
              <a:t>http</a:t>
            </a:r>
            <a:r>
              <a:rPr lang="en-US" b="1" dirty="0" smtClean="0">
                <a:hlinkClick r:id="rId2"/>
              </a:rPr>
              <a:t>://legalizationviolations.org</a:t>
            </a:r>
            <a:r>
              <a:rPr lang="en-US" b="1" dirty="0" smtClean="0"/>
              <a:t>  (Continued)</a:t>
            </a:r>
            <a:endParaRPr lang="en-US" dirty="0"/>
          </a:p>
        </p:txBody>
      </p:sp>
      <p:sp>
        <p:nvSpPr>
          <p:cNvPr id="3" name="Content Placeholder 2"/>
          <p:cNvSpPr>
            <a:spLocks noGrp="1"/>
          </p:cNvSpPr>
          <p:nvPr>
            <p:ph idx="1"/>
          </p:nvPr>
        </p:nvSpPr>
        <p:spPr/>
        <p:txBody>
          <a:bodyPr>
            <a:normAutofit/>
          </a:bodyPr>
          <a:lstStyle/>
          <a:p>
            <a:endParaRPr lang="en-US" b="1" dirty="0" smtClean="0">
              <a:hlinkClick r:id="rId3" tooltip="Permanent Link: Complaint: Driver in Deadly Crash Smoked Pot"/>
            </a:endParaRPr>
          </a:p>
          <a:p>
            <a:r>
              <a:rPr lang="en-US" dirty="0" smtClean="0">
                <a:hlinkClick r:id="rId3" tooltip="Permanent Link: Complaint: Driver in Deadly Crash Smoked Pot"/>
              </a:rPr>
              <a:t>Complaint</a:t>
            </a:r>
            <a:r>
              <a:rPr lang="en-US" dirty="0">
                <a:hlinkClick r:id="rId3" tooltip="Permanent Link: Complaint: Driver in Deadly Crash Smoked Pot"/>
              </a:rPr>
              <a:t>: Driver in Deadly Crash Smoked Pot </a:t>
            </a:r>
            <a:r>
              <a:rPr lang="en-US" dirty="0"/>
              <a:t>(December 2, 2014)</a:t>
            </a:r>
          </a:p>
          <a:p>
            <a:r>
              <a:rPr lang="en-US" dirty="0">
                <a:hlinkClick r:id="rId4" tooltip="Permanent Link: Pot-Positive Traffic Fatalities up 100% in Colorado"/>
              </a:rPr>
              <a:t>Pot-Positive Traffic Fatalities up 100% in Colorado </a:t>
            </a:r>
            <a:r>
              <a:rPr lang="en-US" dirty="0"/>
              <a:t>(November 28, 2014)</a:t>
            </a:r>
          </a:p>
          <a:p>
            <a:r>
              <a:rPr lang="en-US" dirty="0">
                <a:hlinkClick r:id="rId5" tooltip="Permanent Link: 7 Harmful Side Effects Pot Legalization Has Caused in Colorado"/>
              </a:rPr>
              <a:t>7 Harmful Side Effects Pot Legalization Has Caused in Colorado </a:t>
            </a:r>
            <a:endParaRPr lang="en-US" dirty="0"/>
          </a:p>
          <a:p>
            <a:r>
              <a:rPr lang="en-US" dirty="0">
                <a:hlinkClick r:id="rId6" tooltip="Permanent Link: Marijuana Poisoning Incidents Spike in Washington State"/>
              </a:rPr>
              <a:t>Marijuana Poisoning Incidents Spike in Washington State </a:t>
            </a:r>
            <a:r>
              <a:rPr lang="en-US" dirty="0"/>
              <a:t>(November 19, 2014</a:t>
            </a:r>
          </a:p>
          <a:p>
            <a:r>
              <a:rPr lang="en-US" dirty="0">
                <a:hlinkClick r:id="rId7" tooltip="Permanent Link: Marijuana Public Consumption Tickets Up 471 Percent in Denver"/>
              </a:rPr>
              <a:t>Marijuana Public Consumption Tickets Up 471 Percent in Denver </a:t>
            </a:r>
            <a:endParaRPr lang="en-US"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21</a:t>
            </a:fld>
            <a:endParaRPr lang="en-US" dirty="0"/>
          </a:p>
        </p:txBody>
      </p:sp>
    </p:spTree>
    <p:extLst>
      <p:ext uri="{BB962C8B-B14F-4D97-AF65-F5344CB8AC3E}">
        <p14:creationId xmlns:p14="http://schemas.microsoft.com/office/powerpoint/2010/main" val="33894601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Selected headlines and topics from the last seven months of 2014 found at </a:t>
            </a:r>
            <a:r>
              <a:rPr lang="en-US" b="1" dirty="0">
                <a:hlinkClick r:id="rId2"/>
              </a:rPr>
              <a:t>http</a:t>
            </a:r>
            <a:r>
              <a:rPr lang="en-US" b="1" dirty="0" smtClean="0">
                <a:hlinkClick r:id="rId2"/>
              </a:rPr>
              <a:t>://legalizationviolations.org</a:t>
            </a:r>
            <a:r>
              <a:rPr lang="en-US" b="1" dirty="0" smtClean="0"/>
              <a:t>  </a:t>
            </a:r>
            <a:r>
              <a:rPr lang="en-US" b="1" dirty="0"/>
              <a:t>(Continued)</a:t>
            </a:r>
            <a:endParaRPr lang="en-US" dirty="0"/>
          </a:p>
        </p:txBody>
      </p:sp>
      <p:sp>
        <p:nvSpPr>
          <p:cNvPr id="3" name="Content Placeholder 2"/>
          <p:cNvSpPr>
            <a:spLocks noGrp="1"/>
          </p:cNvSpPr>
          <p:nvPr>
            <p:ph idx="1"/>
          </p:nvPr>
        </p:nvSpPr>
        <p:spPr/>
        <p:txBody>
          <a:bodyPr/>
          <a:lstStyle/>
          <a:p>
            <a:endParaRPr lang="en-US" b="1" dirty="0" smtClean="0">
              <a:hlinkClick r:id="rId3" tooltip="Permanent Link: 5 High Schoolers Fall Sick after Eating Marijuana-Laced Brownies"/>
            </a:endParaRPr>
          </a:p>
          <a:p>
            <a:r>
              <a:rPr lang="en-US" dirty="0" smtClean="0">
                <a:hlinkClick r:id="rId3" tooltip="Permanent Link: 5 High Schoolers Fall Sick after Eating Marijuana-Laced Brownies"/>
              </a:rPr>
              <a:t>5 </a:t>
            </a:r>
            <a:r>
              <a:rPr lang="en-US" dirty="0">
                <a:hlinkClick r:id="rId3" tooltip="Permanent Link: 5 High Schoolers Fall Sick after Eating Marijuana-Laced Brownies"/>
              </a:rPr>
              <a:t>High Schoolers Fall Sick after Eating Marijuana-Laced Brownies </a:t>
            </a:r>
            <a:endParaRPr lang="en-US" dirty="0"/>
          </a:p>
          <a:p>
            <a:r>
              <a:rPr lang="en-US" dirty="0">
                <a:hlinkClick r:id="rId4" tooltip="Permanent Link: Denver Man Accused of Killing Wife after Eating Marijuana Candy Formally Charged with Murder"/>
              </a:rPr>
              <a:t>Denver Man Accused of Killing Wife after Eating Marijuana Candy Formally Charged with Murder </a:t>
            </a:r>
            <a:endParaRPr lang="en-US" dirty="0"/>
          </a:p>
          <a:p>
            <a:r>
              <a:rPr lang="en-US" dirty="0">
                <a:hlinkClick r:id="rId5" tooltip="Permanent Link: Colorado-Based Doctor Warns Georgia about Medical Marijuana"/>
              </a:rPr>
              <a:t>Colorado-Based Doctor Warns Georgia about Medical Marijuana </a:t>
            </a:r>
            <a:endParaRPr lang="en-US" dirty="0"/>
          </a:p>
          <a:p>
            <a:r>
              <a:rPr lang="en-US" dirty="0">
                <a:hlinkClick r:id="rId6" tooltip="Permanent Link: Alleged Intoxicated Driver in Fatal Trick-or-Treater Crash in Court"/>
              </a:rPr>
              <a:t>Alleged Intoxicated Driver in Fatal Trick-or-Treater Crash in Court </a:t>
            </a:r>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22</a:t>
            </a:fld>
            <a:endParaRPr lang="en-US" dirty="0"/>
          </a:p>
        </p:txBody>
      </p:sp>
    </p:spTree>
    <p:extLst>
      <p:ext uri="{BB962C8B-B14F-4D97-AF65-F5344CB8AC3E}">
        <p14:creationId xmlns:p14="http://schemas.microsoft.com/office/powerpoint/2010/main" val="891023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Selected headlines and topics from the last seven months of 2014 found at </a:t>
            </a:r>
            <a:r>
              <a:rPr lang="en-US" b="1" dirty="0">
                <a:hlinkClick r:id="rId2"/>
              </a:rPr>
              <a:t>http</a:t>
            </a:r>
            <a:r>
              <a:rPr lang="en-US" b="1" dirty="0" smtClean="0">
                <a:hlinkClick r:id="rId2"/>
              </a:rPr>
              <a:t>://legalizationviolations.org</a:t>
            </a:r>
            <a:r>
              <a:rPr lang="en-US" b="1" dirty="0" smtClean="0"/>
              <a:t>  (Continued)</a:t>
            </a:r>
            <a:endParaRPr lang="en-US" dirty="0"/>
          </a:p>
        </p:txBody>
      </p:sp>
      <p:sp>
        <p:nvSpPr>
          <p:cNvPr id="3" name="Content Placeholder 2"/>
          <p:cNvSpPr>
            <a:spLocks noGrp="1"/>
          </p:cNvSpPr>
          <p:nvPr>
            <p:ph idx="1"/>
          </p:nvPr>
        </p:nvSpPr>
        <p:spPr/>
        <p:txBody>
          <a:bodyPr>
            <a:normAutofit/>
          </a:bodyPr>
          <a:lstStyle/>
          <a:p>
            <a:endParaRPr lang="en-US" b="1" dirty="0" smtClean="0">
              <a:hlinkClick r:id="rId3" tooltip="Permanent Link: Accidental Pot Poisoning in Kids Continues Upward Trend"/>
            </a:endParaRPr>
          </a:p>
          <a:p>
            <a:r>
              <a:rPr lang="en-US" dirty="0" smtClean="0">
                <a:hlinkClick r:id="rId4" tooltip="Permanent Link: State Tracking Spike in Minors Exposed to e-Cigarettes, Marijuana"/>
              </a:rPr>
              <a:t>State </a:t>
            </a:r>
            <a:r>
              <a:rPr lang="en-US" dirty="0">
                <a:hlinkClick r:id="rId4" tooltip="Permanent Link: State Tracking Spike in Minors Exposed to e-Cigarettes, Marijuana"/>
              </a:rPr>
              <a:t>Tracking Spike in Minors Exposed to e-Cigarettes, Marijuana </a:t>
            </a:r>
            <a:endParaRPr lang="en-US" dirty="0"/>
          </a:p>
          <a:p>
            <a:r>
              <a:rPr lang="en-US" dirty="0" smtClean="0">
                <a:hlinkClick r:id="rId5" tooltip="Permanent Link: n tiny Nebraska towns, a flood of Colorado marijuana"/>
              </a:rPr>
              <a:t>In tiny </a:t>
            </a:r>
            <a:r>
              <a:rPr lang="en-US" dirty="0">
                <a:hlinkClick r:id="rId5" tooltip="Permanent Link: n tiny Nebraska towns, a flood of Colorado marijuana"/>
              </a:rPr>
              <a:t>Nebraska towns, a flood of Colorado marijuana </a:t>
            </a:r>
            <a:endParaRPr lang="en-US" dirty="0"/>
          </a:p>
          <a:p>
            <a:r>
              <a:rPr lang="en-US" dirty="0">
                <a:hlinkClick r:id="rId6" tooltip="Permanent Link: Hash oil explosions rise with legalized marijuana"/>
              </a:rPr>
              <a:t>Hash oil explosions rise with legalized marijuana </a:t>
            </a:r>
            <a:endParaRPr lang="en-US" dirty="0"/>
          </a:p>
          <a:p>
            <a:r>
              <a:rPr lang="en-US" dirty="0">
                <a:hlinkClick r:id="rId7" tooltip="Permanent Link: Colorado deaths stoke worries about pot edibles"/>
              </a:rPr>
              <a:t>Colorado deaths stoke worries about pot edibles </a:t>
            </a:r>
            <a:endParaRPr lang="en-US" dirty="0"/>
          </a:p>
          <a:p>
            <a:r>
              <a:rPr lang="en-US" dirty="0">
                <a:hlinkClick r:id="rId8" tooltip="Permanent Link: Law enforcement from neighboring states agree, Colorado has strongest marijuana in the world"/>
              </a:rPr>
              <a:t>Law enforcement from neighboring states agree, Colorado has strongest marijuana in the world </a:t>
            </a:r>
            <a:endParaRPr lang="en-US"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23</a:t>
            </a:fld>
            <a:endParaRPr lang="en-US" dirty="0"/>
          </a:p>
        </p:txBody>
      </p:sp>
    </p:spTree>
    <p:extLst>
      <p:ext uri="{BB962C8B-B14F-4D97-AF65-F5344CB8AC3E}">
        <p14:creationId xmlns:p14="http://schemas.microsoft.com/office/powerpoint/2010/main" val="2020851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Selected headlines and topics from the last seven months of 2014 found at </a:t>
            </a:r>
            <a:r>
              <a:rPr lang="en-US" b="1" dirty="0">
                <a:hlinkClick r:id="rId2"/>
              </a:rPr>
              <a:t>http</a:t>
            </a:r>
            <a:r>
              <a:rPr lang="en-US" b="1" dirty="0" smtClean="0">
                <a:hlinkClick r:id="rId2"/>
              </a:rPr>
              <a:t>://legalizationviolations.org</a:t>
            </a:r>
            <a:r>
              <a:rPr lang="en-US" b="1" dirty="0" smtClean="0"/>
              <a:t>  (Continued)</a:t>
            </a:r>
            <a:endParaRPr lang="en-US" dirty="0"/>
          </a:p>
        </p:txBody>
      </p:sp>
      <p:sp>
        <p:nvSpPr>
          <p:cNvPr id="3" name="Content Placeholder 2"/>
          <p:cNvSpPr>
            <a:spLocks noGrp="1"/>
          </p:cNvSpPr>
          <p:nvPr>
            <p:ph idx="1"/>
          </p:nvPr>
        </p:nvSpPr>
        <p:spPr/>
        <p:txBody>
          <a:bodyPr/>
          <a:lstStyle/>
          <a:p>
            <a:endParaRPr lang="en-US" dirty="0" smtClean="0">
              <a:hlinkClick r:id="rId3" tooltip="Permanent Link: Colorado’s marijuana sales draining Nebraska budget"/>
            </a:endParaRPr>
          </a:p>
          <a:p>
            <a:r>
              <a:rPr lang="en-US" dirty="0" smtClean="0">
                <a:hlinkClick r:id="rId3" tooltip="Permanent Link: Colorado’s marijuana sales draining Nebraska budget"/>
              </a:rPr>
              <a:t>Colorado’s </a:t>
            </a:r>
            <a:r>
              <a:rPr lang="en-US" dirty="0">
                <a:hlinkClick r:id="rId3" tooltip="Permanent Link: Colorado’s marijuana sales draining Nebraska budget"/>
              </a:rPr>
              <a:t>marijuana sales draining Nebraska budget </a:t>
            </a:r>
            <a:endParaRPr lang="en-US" dirty="0"/>
          </a:p>
          <a:p>
            <a:r>
              <a:rPr lang="en-US" dirty="0">
                <a:hlinkClick r:id="rId4" tooltip="Permanent Link: Accidental Pot Poisoning in Kids Continues Upward Trend"/>
              </a:rPr>
              <a:t>Accidental Pot Poisoning in Kids Continues Upward Trend </a:t>
            </a:r>
            <a:endParaRPr lang="en-US" dirty="0"/>
          </a:p>
          <a:p>
            <a:r>
              <a:rPr lang="en-US" dirty="0" smtClean="0">
                <a:hlinkClick r:id="rId5" tooltip="Permanent Link: Colorado deaths stoke worries about pot edibles"/>
              </a:rPr>
              <a:t>Colorado </a:t>
            </a:r>
            <a:r>
              <a:rPr lang="en-US" dirty="0">
                <a:hlinkClick r:id="rId5" tooltip="Permanent Link: Colorado deaths stoke worries about pot edibles"/>
              </a:rPr>
              <a:t>deaths stoke worries about pot edibles </a:t>
            </a:r>
            <a:endParaRPr lang="en-US" dirty="0"/>
          </a:p>
          <a:p>
            <a:r>
              <a:rPr lang="en-US" dirty="0">
                <a:hlinkClick r:id="rId6" tooltip="Permanent Link: Law enforcement from neighboring states agree, Colorado has strongest marijuana in the world"/>
              </a:rPr>
              <a:t>Law enforcement from neighboring states agree, Colorado has strongest marijuana in the world </a:t>
            </a:r>
            <a:endParaRPr lang="en-US" dirty="0"/>
          </a:p>
          <a:p>
            <a:r>
              <a:rPr lang="en-US" dirty="0">
                <a:hlinkClick r:id="rId3" tooltip="Permanent Link: Colorado’s marijuana sales draining Nebraska budget"/>
              </a:rPr>
              <a:t>Colorado’s marijuana sales draining Nebraska budget </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24</a:t>
            </a:fld>
            <a:endParaRPr lang="en-US" dirty="0"/>
          </a:p>
        </p:txBody>
      </p:sp>
    </p:spTree>
    <p:extLst>
      <p:ext uri="{BB962C8B-B14F-4D97-AF65-F5344CB8AC3E}">
        <p14:creationId xmlns:p14="http://schemas.microsoft.com/office/powerpoint/2010/main" val="1165868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Increasingly Conservative Recommendations of a Pro-Legalization Organization: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a:t>
            </a:r>
          </a:p>
          <a:p>
            <a:pPr marL="0" indent="0">
              <a:buNone/>
            </a:pPr>
            <a:r>
              <a:rPr lang="en-US" dirty="0"/>
              <a:t>Do not use if you are under 21</a:t>
            </a:r>
            <a:r>
              <a:rPr lang="en-US" dirty="0" smtClean="0"/>
              <a:t>. [This of course neglects the fact that the brain is still developing and its functioning is impaired after the age of 21.] </a:t>
            </a:r>
            <a:endParaRPr lang="en-US" dirty="0"/>
          </a:p>
          <a:p>
            <a:endParaRPr lang="en-US" dirty="0"/>
          </a:p>
          <a:p>
            <a:pPr marL="0" indent="0">
              <a:buNone/>
            </a:pPr>
            <a:r>
              <a:rPr lang="en-US" dirty="0"/>
              <a:t>Do not use if you are </a:t>
            </a:r>
            <a:r>
              <a:rPr lang="en-US" dirty="0" smtClean="0"/>
              <a:t>pregnant or nursing [Note:  Legal </a:t>
            </a:r>
            <a:r>
              <a:rPr lang="en-US" dirty="0"/>
              <a:t>dispensaries in </a:t>
            </a:r>
            <a:r>
              <a:rPr lang="en-US" dirty="0" smtClean="0"/>
              <a:t>Colorado and elsewhere provide such warnings to women who are pregnant or nursing.]</a:t>
            </a:r>
            <a:endParaRPr lang="en-US" dirty="0"/>
          </a:p>
          <a:p>
            <a:pPr marL="0" indent="0">
              <a:buNone/>
            </a:pPr>
            <a:r>
              <a:rPr lang="en-US" dirty="0"/>
              <a:t> </a:t>
            </a:r>
          </a:p>
          <a:p>
            <a:pPr marL="0" indent="0">
              <a:buNone/>
            </a:pPr>
            <a:r>
              <a:rPr lang="en-US" dirty="0"/>
              <a:t>Do not use and drive.</a:t>
            </a:r>
          </a:p>
          <a:p>
            <a:pPr marL="0" indent="0">
              <a:buNone/>
            </a:pPr>
            <a:r>
              <a:rPr lang="en-US" dirty="0"/>
              <a:t> </a:t>
            </a:r>
          </a:p>
          <a:p>
            <a:pPr marL="0" indent="0">
              <a:buNone/>
            </a:pPr>
            <a:r>
              <a:rPr lang="en-US" dirty="0"/>
              <a:t>Do not use around people who are sensitive to the </a:t>
            </a:r>
            <a:r>
              <a:rPr lang="en-US" dirty="0" smtClean="0"/>
              <a:t>effects </a:t>
            </a:r>
            <a:r>
              <a:rPr lang="en-US" dirty="0"/>
              <a:t>of marijuana and who do not want to be around people who are using marijuana.</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25</a:t>
            </a:fld>
            <a:endParaRPr lang="en-US" dirty="0"/>
          </a:p>
        </p:txBody>
      </p:sp>
    </p:spTree>
    <p:extLst>
      <p:ext uri="{BB962C8B-B14F-4D97-AF65-F5344CB8AC3E}">
        <p14:creationId xmlns:p14="http://schemas.microsoft.com/office/powerpoint/2010/main" val="1818798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Continuing Habit of Pro-Marijuana  Organizations and Sites to Cite Scientific Literature That is Ten to Fifteen Years Old &amp; Ignore Recent Findings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Consistent failure to acknowledge or understand the significance most compelling scientific research beginning with the study by Harris Isbell and colleagues decades ago showing that THC has idiosyncratic psychotomimetic effects in human subjects and through and including research findings published in 2014 showing that anomalies have been found in the brains of casual users and longitudinal studies that have found a wide range of negative results of using marijuana, from the increase in drop out and unemployment rates to a significantly high incidence of suicide attempts. </a:t>
            </a:r>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26</a:t>
            </a:fld>
            <a:endParaRPr lang="en-US" dirty="0"/>
          </a:p>
        </p:txBody>
      </p:sp>
    </p:spTree>
    <p:extLst>
      <p:ext uri="{BB962C8B-B14F-4D97-AF65-F5344CB8AC3E}">
        <p14:creationId xmlns:p14="http://schemas.microsoft.com/office/powerpoint/2010/main" val="4187606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Hypothetical FDA Warning Label Were Marijuana Ever Considered Safe Enough for Use as </a:t>
            </a:r>
            <a:r>
              <a:rPr lang="en-US" b="1" dirty="0" smtClean="0"/>
              <a:t>Cigarettes and Were Similarly Regulated by the FDA</a:t>
            </a:r>
            <a:endParaRPr lang="en-US" b="1" dirty="0"/>
          </a:p>
        </p:txBody>
      </p:sp>
      <p:sp>
        <p:nvSpPr>
          <p:cNvPr id="3" name="Content Placeholder 2"/>
          <p:cNvSpPr>
            <a:spLocks noGrp="1"/>
          </p:cNvSpPr>
          <p:nvPr>
            <p:ph idx="1"/>
          </p:nvPr>
        </p:nvSpPr>
        <p:spPr/>
        <p:txBody>
          <a:bodyPr>
            <a:normAutofit lnSpcReduction="10000"/>
          </a:bodyPr>
          <a:lstStyle/>
          <a:p>
            <a:endParaRPr lang="en-US" dirty="0" smtClean="0"/>
          </a:p>
          <a:p>
            <a:r>
              <a:rPr lang="en-US" sz="3200" dirty="0" smtClean="0"/>
              <a:t>Marijuana should not be used if an individual has a history of mental health problems.</a:t>
            </a:r>
          </a:p>
          <a:p>
            <a:r>
              <a:rPr lang="en-US" sz="3200" dirty="0" smtClean="0"/>
              <a:t>Marijuana </a:t>
            </a:r>
            <a:r>
              <a:rPr lang="en-US" sz="3200" dirty="0"/>
              <a:t>use has been shown conclusively to have idiosyncratic psychotomimetic effects in previously healthy subjects. </a:t>
            </a:r>
          </a:p>
          <a:p>
            <a:r>
              <a:rPr lang="en-US" sz="3200" dirty="0" smtClean="0"/>
              <a:t>Marijuana should </a:t>
            </a:r>
            <a:r>
              <a:rPr lang="en-US" sz="3200" dirty="0"/>
              <a:t>not be used by individuals who have a propensity for violence, including persons who have difficulty handling their anger and individuals who have sociopathic tendencies.</a:t>
            </a:r>
          </a:p>
          <a:p>
            <a:pPr marL="0" indent="0">
              <a:buNone/>
            </a:pPr>
            <a:endParaRPr lang="en-US" sz="3200" dirty="0" smtClean="0"/>
          </a:p>
        </p:txBody>
      </p:sp>
      <p:sp>
        <p:nvSpPr>
          <p:cNvPr id="4" name="Slide Number Placeholder 3"/>
          <p:cNvSpPr>
            <a:spLocks noGrp="1"/>
          </p:cNvSpPr>
          <p:nvPr>
            <p:ph type="sldNum" sz="quarter" idx="12"/>
          </p:nvPr>
        </p:nvSpPr>
        <p:spPr/>
        <p:txBody>
          <a:bodyPr/>
          <a:lstStyle/>
          <a:p>
            <a:fld id="{D6E6B4DA-B126-432A-9856-F2A0538296DC}" type="slidenum">
              <a:rPr lang="en-US" smtClean="0"/>
              <a:t>27</a:t>
            </a:fld>
            <a:endParaRPr lang="en-US" dirty="0"/>
          </a:p>
        </p:txBody>
      </p:sp>
    </p:spTree>
    <p:extLst>
      <p:ext uri="{BB962C8B-B14F-4D97-AF65-F5344CB8AC3E}">
        <p14:creationId xmlns:p14="http://schemas.microsoft.com/office/powerpoint/2010/main" val="453004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Hypothetical FDA Warning Label Were Marijuana Ever Considered Safe Enough for Use as Cigarettes </a:t>
            </a:r>
            <a:r>
              <a:rPr lang="en-US" b="1" dirty="0" smtClean="0"/>
              <a:t>&amp; Were Similarly </a:t>
            </a:r>
            <a:r>
              <a:rPr lang="en-US" b="1" dirty="0"/>
              <a:t>Regulated by the </a:t>
            </a:r>
            <a:r>
              <a:rPr lang="en-US" b="1" dirty="0" smtClean="0"/>
              <a:t>FDA (</a:t>
            </a:r>
            <a:r>
              <a:rPr lang="en-US" b="1" dirty="0"/>
              <a:t>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Marijuana </a:t>
            </a:r>
            <a:r>
              <a:rPr lang="en-US" dirty="0"/>
              <a:t>should not be used if an individual is contemplating having children.</a:t>
            </a:r>
          </a:p>
          <a:p>
            <a:r>
              <a:rPr lang="en-US" dirty="0" smtClean="0"/>
              <a:t>Owing </a:t>
            </a:r>
            <a:r>
              <a:rPr lang="en-US" dirty="0"/>
              <a:t>to the effect that marijuana has on the developing nervous system and brain, women should not use marijuana if they are pregnant or nursing  (Note: Legal dispensaries in </a:t>
            </a:r>
            <a:r>
              <a:rPr lang="en-US" dirty="0" smtClean="0"/>
              <a:t>Colorado and elsewhere </a:t>
            </a:r>
            <a:r>
              <a:rPr lang="en-US" dirty="0"/>
              <a:t>provide such warnings to women who are pregnant or nursing).</a:t>
            </a:r>
          </a:p>
          <a:p>
            <a:r>
              <a:rPr lang="en-US" dirty="0"/>
              <a:t>Marijuana use can cause hormonal imbalances, including enlarged breasts </a:t>
            </a:r>
            <a:r>
              <a:rPr lang="en-US" dirty="0" smtClean="0"/>
              <a:t>(gynecomastia</a:t>
            </a:r>
            <a:r>
              <a:rPr lang="en-US" dirty="0"/>
              <a:t>) in men and increase in one’s propensity for breast </a:t>
            </a:r>
            <a:r>
              <a:rPr lang="en-US" dirty="0" smtClean="0"/>
              <a:t>cancer.</a:t>
            </a:r>
            <a:endParaRPr lang="en-US" dirty="0"/>
          </a:p>
          <a:p>
            <a:r>
              <a:rPr lang="en-US" dirty="0"/>
              <a:t>Marijuana can remain in the body over a week and beyond.  Overweight individuals will retain marijuana in their systems the longest.   (Marijuana should not be used by individuals who must past drug tests to obtain and/or retain employment)</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28</a:t>
            </a:fld>
            <a:endParaRPr lang="en-US" dirty="0"/>
          </a:p>
        </p:txBody>
      </p:sp>
    </p:spTree>
    <p:extLst>
      <p:ext uri="{BB962C8B-B14F-4D97-AF65-F5344CB8AC3E}">
        <p14:creationId xmlns:p14="http://schemas.microsoft.com/office/powerpoint/2010/main" val="4109397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048" y="159062"/>
            <a:ext cx="10515600" cy="1325563"/>
          </a:xfrm>
        </p:spPr>
        <p:txBody>
          <a:bodyPr>
            <a:normAutofit fontScale="90000"/>
          </a:bodyPr>
          <a:lstStyle/>
          <a:p>
            <a:r>
              <a:rPr lang="en-US" b="1" dirty="0"/>
              <a:t>A Hypothetical FDA Warning Label Were Marijuana Ever Considered Safe Enough for Use as Cigarettes </a:t>
            </a:r>
            <a:r>
              <a:rPr lang="en-US" b="1" dirty="0" smtClean="0"/>
              <a:t>&amp; Were Similarly Regulated </a:t>
            </a:r>
            <a:r>
              <a:rPr lang="en-US" b="1" dirty="0"/>
              <a:t>by the FDA (Continued)</a:t>
            </a:r>
          </a:p>
        </p:txBody>
      </p:sp>
      <p:sp>
        <p:nvSpPr>
          <p:cNvPr id="3" name="Content Placeholder 2"/>
          <p:cNvSpPr>
            <a:spLocks noGrp="1"/>
          </p:cNvSpPr>
          <p:nvPr>
            <p:ph idx="1"/>
          </p:nvPr>
        </p:nvSpPr>
        <p:spPr>
          <a:xfrm>
            <a:off x="838200" y="1744818"/>
            <a:ext cx="10515600" cy="4351338"/>
          </a:xfrm>
        </p:spPr>
        <p:txBody>
          <a:bodyPr>
            <a:normAutofit/>
          </a:bodyPr>
          <a:lstStyle/>
          <a:p>
            <a:endParaRPr lang="en-US" dirty="0" smtClean="0"/>
          </a:p>
          <a:p>
            <a:r>
              <a:rPr lang="en-US" dirty="0" smtClean="0"/>
              <a:t>Marijuana use can lower sperm count and motility in men.</a:t>
            </a:r>
          </a:p>
          <a:p>
            <a:r>
              <a:rPr lang="en-US" dirty="0" smtClean="0"/>
              <a:t>Marijuana use can affect genital health in men.</a:t>
            </a:r>
          </a:p>
          <a:p>
            <a:r>
              <a:rPr lang="en-US" dirty="0"/>
              <a:t>Marijuana use can affect testosterone levels in men</a:t>
            </a:r>
            <a:r>
              <a:rPr lang="en-US" dirty="0" smtClean="0"/>
              <a:t>.</a:t>
            </a:r>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29</a:t>
            </a:fld>
            <a:endParaRPr lang="en-US" dirty="0"/>
          </a:p>
        </p:txBody>
      </p:sp>
    </p:spTree>
    <p:extLst>
      <p:ext uri="{BB962C8B-B14F-4D97-AF65-F5344CB8AC3E}">
        <p14:creationId xmlns:p14="http://schemas.microsoft.com/office/powerpoint/2010/main" val="319567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effects of marijuana use on mental, psychological, physical, social, and public health</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Reports </a:t>
            </a:r>
            <a:r>
              <a:rPr lang="en-US" dirty="0"/>
              <a:t>indicate that marijuana use has significant consequences for </a:t>
            </a:r>
            <a:r>
              <a:rPr lang="en-US" dirty="0" smtClean="0"/>
              <a:t>mental, psychological, </a:t>
            </a:r>
            <a:r>
              <a:rPr lang="en-US" dirty="0"/>
              <a:t>and physical health, social and public health in general. So why would any public official or legislator want to legalize it</a:t>
            </a:r>
            <a:r>
              <a:rPr lang="en-US" dirty="0" smtClean="0"/>
              <a:t>?  Why would any voter want to legalize it?</a:t>
            </a: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D6E6B4DA-B126-432A-9856-F2A0538296DC}" type="slidenum">
              <a:rPr lang="en-US" smtClean="0"/>
              <a:t>3</a:t>
            </a:fld>
            <a:endParaRPr lang="en-US" dirty="0"/>
          </a:p>
        </p:txBody>
      </p:sp>
    </p:spTree>
    <p:extLst>
      <p:ext uri="{BB962C8B-B14F-4D97-AF65-F5344CB8AC3E}">
        <p14:creationId xmlns:p14="http://schemas.microsoft.com/office/powerpoint/2010/main" val="1314647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Hypothetical FDA Warning Label Were Marijuana Ever Considered Safe Enough for Use as Cigarettes </a:t>
            </a:r>
            <a:r>
              <a:rPr lang="en-US" b="1" dirty="0" smtClean="0"/>
              <a:t>&amp; Were Similarly Regulated </a:t>
            </a:r>
            <a:r>
              <a:rPr lang="en-US" b="1" dirty="0"/>
              <a:t>by the FDA (Continued)</a:t>
            </a:r>
            <a:endParaRPr lang="en-US" dirty="0"/>
          </a:p>
        </p:txBody>
      </p:sp>
      <p:sp>
        <p:nvSpPr>
          <p:cNvPr id="3" name="Content Placeholder 2"/>
          <p:cNvSpPr>
            <a:spLocks noGrp="1"/>
          </p:cNvSpPr>
          <p:nvPr>
            <p:ph idx="1"/>
          </p:nvPr>
        </p:nvSpPr>
        <p:spPr/>
        <p:txBody>
          <a:bodyPr/>
          <a:lstStyle/>
          <a:p>
            <a:endParaRPr lang="en-US" dirty="0" smtClean="0"/>
          </a:p>
          <a:p>
            <a:r>
              <a:rPr lang="en-US" dirty="0" smtClean="0"/>
              <a:t>Marijuana should </a:t>
            </a:r>
            <a:r>
              <a:rPr lang="en-US" dirty="0"/>
              <a:t>not be </a:t>
            </a:r>
            <a:r>
              <a:rPr lang="en-US" dirty="0" smtClean="0"/>
              <a:t>used </a:t>
            </a:r>
            <a:r>
              <a:rPr lang="en-US" dirty="0"/>
              <a:t>by individuals who operate vehicles, fly planes</a:t>
            </a:r>
            <a:r>
              <a:rPr lang="en-US" dirty="0" smtClean="0"/>
              <a:t>, or </a:t>
            </a:r>
            <a:r>
              <a:rPr lang="en-US" dirty="0"/>
              <a:t>work on </a:t>
            </a:r>
            <a:r>
              <a:rPr lang="en-US" dirty="0" smtClean="0"/>
              <a:t>railroads or mass transit.</a:t>
            </a:r>
          </a:p>
          <a:p>
            <a:endParaRPr lang="en-US" dirty="0" smtClean="0"/>
          </a:p>
          <a:p>
            <a:r>
              <a:rPr lang="en-US" dirty="0" smtClean="0"/>
              <a:t>Marijuana </a:t>
            </a:r>
            <a:r>
              <a:rPr lang="en-US" dirty="0"/>
              <a:t>should not be used by individuals who </a:t>
            </a:r>
            <a:r>
              <a:rPr lang="en-US" dirty="0" smtClean="0"/>
              <a:t>operate machinery of any kind.</a:t>
            </a:r>
            <a:endParaRPr lang="en-US"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30</a:t>
            </a:fld>
            <a:endParaRPr lang="en-US" dirty="0"/>
          </a:p>
        </p:txBody>
      </p:sp>
    </p:spTree>
    <p:extLst>
      <p:ext uri="{BB962C8B-B14F-4D97-AF65-F5344CB8AC3E}">
        <p14:creationId xmlns:p14="http://schemas.microsoft.com/office/powerpoint/2010/main" val="4241442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Hypothetical FDA Warning Label Were Marijuana Ever Considered Safe Enough for Use as Cigarettes </a:t>
            </a:r>
            <a:r>
              <a:rPr lang="en-US" b="1" dirty="0" smtClean="0"/>
              <a:t>&amp; Were Similarly </a:t>
            </a:r>
            <a:r>
              <a:rPr lang="en-US" b="1" dirty="0"/>
              <a:t>Regulated by the FDA (Continued)</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Marijuana use can </a:t>
            </a:r>
            <a:r>
              <a:rPr lang="en-US" dirty="0"/>
              <a:t>cause flash backs after use has ceased, even months </a:t>
            </a:r>
            <a:r>
              <a:rPr lang="en-US" dirty="0" smtClean="0"/>
              <a:t>afterwards.</a:t>
            </a:r>
            <a:endParaRPr lang="en-US" dirty="0"/>
          </a:p>
          <a:p>
            <a:r>
              <a:rPr lang="en-US" dirty="0" smtClean="0"/>
              <a:t>Marijuana use can </a:t>
            </a:r>
            <a:r>
              <a:rPr lang="en-US" dirty="0"/>
              <a:t>cause hallucinations   </a:t>
            </a:r>
            <a:r>
              <a:rPr lang="en-US" dirty="0" smtClean="0"/>
              <a:t>(Note: All </a:t>
            </a:r>
            <a:r>
              <a:rPr lang="en-US" dirty="0"/>
              <a:t>marijuana that contains THC is a mild to strong hallucinogen depending on the amount of </a:t>
            </a:r>
            <a:r>
              <a:rPr lang="en-US" dirty="0" smtClean="0"/>
              <a:t>THC.  The strongest substances including distillates such as “wax” are highly hallucinogenic and have the same strength as hashish).</a:t>
            </a:r>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31</a:t>
            </a:fld>
            <a:endParaRPr lang="en-US" dirty="0"/>
          </a:p>
        </p:txBody>
      </p:sp>
    </p:spTree>
    <p:extLst>
      <p:ext uri="{BB962C8B-B14F-4D97-AF65-F5344CB8AC3E}">
        <p14:creationId xmlns:p14="http://schemas.microsoft.com/office/powerpoint/2010/main" val="2814234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Hypothetical FDA Warning Label Were Marijuana Ever Considered Safe Enough for Use as Cigarettes </a:t>
            </a:r>
            <a:r>
              <a:rPr lang="en-US" b="1" dirty="0" smtClean="0"/>
              <a:t>&amp; Were Similarly Regulated </a:t>
            </a:r>
            <a:r>
              <a:rPr lang="en-US" b="1" dirty="0"/>
              <a:t>by the FDA (Continued)</a:t>
            </a:r>
            <a:endParaRPr lang="en-US" dirty="0"/>
          </a:p>
        </p:txBody>
      </p:sp>
      <p:sp>
        <p:nvSpPr>
          <p:cNvPr id="3" name="Content Placeholder 2"/>
          <p:cNvSpPr>
            <a:spLocks noGrp="1"/>
          </p:cNvSpPr>
          <p:nvPr>
            <p:ph idx="1"/>
          </p:nvPr>
        </p:nvSpPr>
        <p:spPr/>
        <p:txBody>
          <a:bodyPr>
            <a:normAutofit fontScale="92500"/>
          </a:bodyPr>
          <a:lstStyle/>
          <a:p>
            <a:endParaRPr lang="en-US" dirty="0" smtClean="0"/>
          </a:p>
          <a:p>
            <a:r>
              <a:rPr lang="en-US" dirty="0"/>
              <a:t>Marijuana use can lead to magical thinking and open a person to uncanny experiences</a:t>
            </a:r>
            <a:r>
              <a:rPr lang="en-US" dirty="0" smtClean="0"/>
              <a:t>.</a:t>
            </a:r>
            <a:endParaRPr lang="en-US" dirty="0"/>
          </a:p>
          <a:p>
            <a:r>
              <a:rPr lang="en-US" dirty="0" smtClean="0"/>
              <a:t>Marijuana </a:t>
            </a:r>
            <a:r>
              <a:rPr lang="en-US" dirty="0"/>
              <a:t>use can cause an individual </a:t>
            </a:r>
            <a:r>
              <a:rPr lang="en-US" dirty="0" smtClean="0"/>
              <a:t>to </a:t>
            </a:r>
            <a:r>
              <a:rPr lang="en-US" dirty="0"/>
              <a:t>give up his or her personal agency and initiative.</a:t>
            </a:r>
          </a:p>
          <a:p>
            <a:r>
              <a:rPr lang="en-US" dirty="0"/>
              <a:t>Marijuana use can cause one to lose one’s inhibitions and surrender one’s normal moral compass.</a:t>
            </a:r>
          </a:p>
          <a:p>
            <a:r>
              <a:rPr lang="en-US" dirty="0"/>
              <a:t>Out of consideration for the mental health, individuals should not use marijuana around children or others who are sensitive to marijuana highs, including individuals with mental illness, dementia, and former users.</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32</a:t>
            </a:fld>
            <a:endParaRPr lang="en-US" dirty="0"/>
          </a:p>
        </p:txBody>
      </p:sp>
    </p:spTree>
    <p:extLst>
      <p:ext uri="{BB962C8B-B14F-4D97-AF65-F5344CB8AC3E}">
        <p14:creationId xmlns:p14="http://schemas.microsoft.com/office/powerpoint/2010/main" val="46277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262" y="320675"/>
            <a:ext cx="10515600" cy="1325563"/>
          </a:xfrm>
        </p:spPr>
        <p:txBody>
          <a:bodyPr>
            <a:normAutofit fontScale="90000"/>
          </a:bodyPr>
          <a:lstStyle/>
          <a:p>
            <a:r>
              <a:rPr lang="en-US" b="1" dirty="0"/>
              <a:t>A Hypothetical FDA Warning Label Were Marijuana Ever Considered Safe Enough for Use as Cigarettes </a:t>
            </a:r>
            <a:r>
              <a:rPr lang="en-US" b="1" dirty="0" smtClean="0"/>
              <a:t>&amp; Were Similarly </a:t>
            </a:r>
            <a:r>
              <a:rPr lang="en-US" b="1" dirty="0"/>
              <a:t>Regulated by the FDA (Continued)</a:t>
            </a:r>
          </a:p>
        </p:txBody>
      </p:sp>
      <p:sp>
        <p:nvSpPr>
          <p:cNvPr id="3" name="Content Placeholder 2"/>
          <p:cNvSpPr>
            <a:spLocks noGrp="1"/>
          </p:cNvSpPr>
          <p:nvPr>
            <p:ph idx="1"/>
          </p:nvPr>
        </p:nvSpPr>
        <p:spPr/>
        <p:txBody>
          <a:bodyPr>
            <a:normAutofit lnSpcReduction="10000"/>
          </a:bodyPr>
          <a:lstStyle/>
          <a:p>
            <a:r>
              <a:rPr lang="en-US" dirty="0" smtClean="0"/>
              <a:t>Marijuana use can result in loss of motivation, initiative, and will power</a:t>
            </a:r>
          </a:p>
          <a:p>
            <a:r>
              <a:rPr lang="en-US" dirty="0" smtClean="0"/>
              <a:t>Marijuana use can affect long term and short term memory</a:t>
            </a:r>
          </a:p>
          <a:p>
            <a:r>
              <a:rPr lang="en-US" dirty="0"/>
              <a:t>Marijuana use can an </a:t>
            </a:r>
            <a:r>
              <a:rPr lang="en-US" dirty="0" smtClean="0"/>
              <a:t>affect cognitive functioning, judgment, and decision-making.</a:t>
            </a:r>
          </a:p>
          <a:p>
            <a:r>
              <a:rPr lang="en-US" dirty="0"/>
              <a:t>Marijuana use </a:t>
            </a:r>
            <a:r>
              <a:rPr lang="en-US" dirty="0" smtClean="0"/>
              <a:t>can affect concentration</a:t>
            </a:r>
          </a:p>
          <a:p>
            <a:r>
              <a:rPr lang="en-US" dirty="0"/>
              <a:t>Marijuana use can </a:t>
            </a:r>
            <a:r>
              <a:rPr lang="en-US" dirty="0" smtClean="0"/>
              <a:t>cause a person to be giddy and lose control of his or her emotions.</a:t>
            </a:r>
            <a:endParaRPr lang="en-US" dirty="0"/>
          </a:p>
          <a:p>
            <a:r>
              <a:rPr lang="en-US" dirty="0"/>
              <a:t>Marijuana use can </a:t>
            </a:r>
            <a:r>
              <a:rPr lang="en-US" dirty="0" smtClean="0"/>
              <a:t>impair hand/eye coordination.</a:t>
            </a:r>
          </a:p>
          <a:p>
            <a:r>
              <a:rPr lang="en-US" dirty="0"/>
              <a:t>Marijuana use can an </a:t>
            </a:r>
            <a:r>
              <a:rPr lang="en-US" dirty="0" smtClean="0"/>
              <a:t>affect one’s sense of time and space.</a:t>
            </a:r>
          </a:p>
          <a:p>
            <a:endParaRPr lang="en-US" dirty="0" smtClean="0"/>
          </a:p>
        </p:txBody>
      </p:sp>
      <p:sp>
        <p:nvSpPr>
          <p:cNvPr id="4" name="Slide Number Placeholder 3"/>
          <p:cNvSpPr>
            <a:spLocks noGrp="1"/>
          </p:cNvSpPr>
          <p:nvPr>
            <p:ph type="sldNum" sz="quarter" idx="12"/>
          </p:nvPr>
        </p:nvSpPr>
        <p:spPr/>
        <p:txBody>
          <a:bodyPr/>
          <a:lstStyle/>
          <a:p>
            <a:fld id="{D6E6B4DA-B126-432A-9856-F2A0538296DC}" type="slidenum">
              <a:rPr lang="en-US" smtClean="0"/>
              <a:t>33</a:t>
            </a:fld>
            <a:endParaRPr lang="en-US" dirty="0"/>
          </a:p>
        </p:txBody>
      </p:sp>
    </p:spTree>
    <p:extLst>
      <p:ext uri="{BB962C8B-B14F-4D97-AF65-F5344CB8AC3E}">
        <p14:creationId xmlns:p14="http://schemas.microsoft.com/office/powerpoint/2010/main" val="1080140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Hypothetical FDA Warning Label Were Marijuana Ever Considered Safe Enough for Use as Cigarettes </a:t>
            </a:r>
            <a:r>
              <a:rPr lang="en-US" b="1" dirty="0" smtClean="0"/>
              <a:t>&amp; Were Similarly </a:t>
            </a:r>
            <a:r>
              <a:rPr lang="en-US" b="1" dirty="0"/>
              <a:t>Regulated by the FDA (Continued)</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a:t>Marijuana should not be used if an individual has a history of cardiovascular or respiratory </a:t>
            </a:r>
            <a:r>
              <a:rPr lang="en-US" dirty="0" smtClean="0"/>
              <a:t>problems</a:t>
            </a:r>
            <a:endParaRPr lang="en-US" dirty="0"/>
          </a:p>
          <a:p>
            <a:r>
              <a:rPr lang="en-US" dirty="0" smtClean="0"/>
              <a:t>Side stream marijuana smoke can be deleterious to an individual’s mental, psychological, and physical health.</a:t>
            </a:r>
          </a:p>
          <a:p>
            <a:r>
              <a:rPr lang="en-US" dirty="0" smtClean="0"/>
              <a:t>Marijuana should not be used in proximity to individuals with a history of drug use, particularly former users who may have a particular propensity for contact highs.  </a:t>
            </a:r>
            <a:r>
              <a:rPr lang="en-US" b="1" i="1" dirty="0" smtClean="0"/>
              <a:t>Subjecting an individual to a high constitutes and infringement of the civil liberties of another person and could be the basis for a law suit.</a:t>
            </a:r>
          </a:p>
        </p:txBody>
      </p:sp>
      <p:sp>
        <p:nvSpPr>
          <p:cNvPr id="4" name="Slide Number Placeholder 3"/>
          <p:cNvSpPr>
            <a:spLocks noGrp="1"/>
          </p:cNvSpPr>
          <p:nvPr>
            <p:ph type="sldNum" sz="quarter" idx="12"/>
          </p:nvPr>
        </p:nvSpPr>
        <p:spPr/>
        <p:txBody>
          <a:bodyPr/>
          <a:lstStyle/>
          <a:p>
            <a:fld id="{D6E6B4DA-B126-432A-9856-F2A0538296DC}" type="slidenum">
              <a:rPr lang="en-US" smtClean="0"/>
              <a:t>34</a:t>
            </a:fld>
            <a:endParaRPr lang="en-US" dirty="0"/>
          </a:p>
        </p:txBody>
      </p:sp>
    </p:spTree>
    <p:extLst>
      <p:ext uri="{BB962C8B-B14F-4D97-AF65-F5344CB8AC3E}">
        <p14:creationId xmlns:p14="http://schemas.microsoft.com/office/powerpoint/2010/main" val="8217354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 Hypothetical FDA Warning Label Were Marijuana Ever Considered Safe Enough for Use as Cigarettes </a:t>
            </a:r>
            <a:r>
              <a:rPr lang="en-US" b="1" dirty="0" smtClean="0"/>
              <a:t>&amp; Were Similarly </a:t>
            </a:r>
            <a:r>
              <a:rPr lang="en-US" b="1" dirty="0"/>
              <a:t>Regulated by the FDA (Continued)</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Marijuana </a:t>
            </a:r>
            <a:r>
              <a:rPr lang="en-US" dirty="0"/>
              <a:t>should not be used in conjunction with other mood-altering or psychoactive substances owing to unknown and unpredictable synergistic effects.</a:t>
            </a:r>
          </a:p>
          <a:p>
            <a:r>
              <a:rPr lang="en-US" dirty="0"/>
              <a:t>Marijuana should not be used if doing detailed work requiring precision.</a:t>
            </a:r>
          </a:p>
          <a:p>
            <a:r>
              <a:rPr lang="en-US" dirty="0"/>
              <a:t>Marijuana should not be used prior to going to work or while at work.</a:t>
            </a:r>
          </a:p>
          <a:p>
            <a:r>
              <a:rPr lang="en-US" dirty="0"/>
              <a:t>Marijuana should not be used if one is in the military or in a position requiring </a:t>
            </a:r>
            <a:r>
              <a:rPr lang="en-US" dirty="0" smtClean="0"/>
              <a:t>that a person retain full responsibility </a:t>
            </a:r>
            <a:r>
              <a:rPr lang="en-US" dirty="0"/>
              <a:t>for his or her actions at all times.</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35</a:t>
            </a:fld>
            <a:endParaRPr lang="en-US" dirty="0"/>
          </a:p>
        </p:txBody>
      </p:sp>
    </p:spTree>
    <p:extLst>
      <p:ext uri="{BB962C8B-B14F-4D97-AF65-F5344CB8AC3E}">
        <p14:creationId xmlns:p14="http://schemas.microsoft.com/office/powerpoint/2010/main" val="25874277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318" y="320675"/>
            <a:ext cx="10515600" cy="1325563"/>
          </a:xfrm>
        </p:spPr>
        <p:txBody>
          <a:bodyPr>
            <a:normAutofit/>
          </a:bodyPr>
          <a:lstStyle/>
          <a:p>
            <a:r>
              <a:rPr lang="en-US" b="1" dirty="0" smtClean="0"/>
              <a:t>A Working List of Selected References and Resources on the Harmful Effects of Marijuana</a:t>
            </a:r>
            <a:endParaRPr lang="en-US" b="1" dirty="0"/>
          </a:p>
        </p:txBody>
      </p:sp>
      <p:sp>
        <p:nvSpPr>
          <p:cNvPr id="3" name="Content Placeholder 2"/>
          <p:cNvSpPr>
            <a:spLocks noGrp="1"/>
          </p:cNvSpPr>
          <p:nvPr>
            <p:ph idx="1"/>
          </p:nvPr>
        </p:nvSpPr>
        <p:spPr/>
        <p:txBody>
          <a:bodyPr/>
          <a:lstStyle/>
          <a:p>
            <a:endParaRPr lang="en-US" dirty="0" smtClean="0"/>
          </a:p>
          <a:p>
            <a:r>
              <a:rPr lang="en-US" dirty="0" smtClean="0"/>
              <a:t>See File at </a:t>
            </a:r>
            <a:r>
              <a:rPr lang="en-US" dirty="0" smtClean="0">
                <a:hlinkClick r:id="rId2"/>
              </a:rPr>
              <a:t>http://GordonDrugAbusePrevention.com</a:t>
            </a:r>
            <a:r>
              <a:rPr lang="en-US" dirty="0" smtClean="0"/>
              <a:t> </a:t>
            </a:r>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36</a:t>
            </a:fld>
            <a:endParaRPr lang="en-US" dirty="0"/>
          </a:p>
        </p:txBody>
      </p:sp>
    </p:spTree>
    <p:extLst>
      <p:ext uri="{BB962C8B-B14F-4D97-AF65-F5344CB8AC3E}">
        <p14:creationId xmlns:p14="http://schemas.microsoft.com/office/powerpoint/2010/main" val="414026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findings reported on in the scientific literature along with the personal </a:t>
            </a:r>
            <a:r>
              <a:rPr lang="en-US" dirty="0"/>
              <a:t>experience of users and former users </a:t>
            </a:r>
            <a:r>
              <a:rPr lang="en-US" dirty="0" smtClean="0"/>
              <a:t>indicate </a:t>
            </a:r>
            <a:r>
              <a:rPr lang="en-US" dirty="0"/>
              <a:t>that marijuana use has significant consequences for mental, psychological, and physical health, social and public health in general. </a:t>
            </a:r>
            <a:r>
              <a:rPr lang="en-US" dirty="0" smtClean="0"/>
              <a:t> So </a:t>
            </a:r>
            <a:r>
              <a:rPr lang="en-US" dirty="0"/>
              <a:t>why would any public </a:t>
            </a:r>
            <a:r>
              <a:rPr lang="en-US" dirty="0" smtClean="0"/>
              <a:t>official, legislator, or policy maker </a:t>
            </a:r>
            <a:r>
              <a:rPr lang="en-US" dirty="0"/>
              <a:t>want to </a:t>
            </a:r>
            <a:r>
              <a:rPr lang="en-US" dirty="0" smtClean="0"/>
              <a:t>promote or allow the legalization of the use of marijuana and thereby encourage or sanction its use?  </a:t>
            </a:r>
          </a:p>
          <a:p>
            <a:pPr marL="0" indent="0">
              <a:buNone/>
            </a:pPr>
            <a:r>
              <a:rPr lang="en-US" dirty="0" smtClean="0"/>
              <a:t>Why </a:t>
            </a:r>
            <a:r>
              <a:rPr lang="en-US" dirty="0"/>
              <a:t>would any voter want to legalize </a:t>
            </a:r>
            <a:r>
              <a:rPr lang="en-US" dirty="0" smtClean="0"/>
              <a:t>the use of marijuana? </a:t>
            </a:r>
          </a:p>
          <a:p>
            <a:pPr marL="0" indent="0">
              <a:buNone/>
            </a:pPr>
            <a:r>
              <a:rPr lang="en-US" dirty="0" smtClean="0"/>
              <a:t>Why would anyone concerned about the future of the nation and the world want to enact policies that would encourage or condone behavior that results in the dumbing down of any segment of humankind and that results in rendering individuals less than fully conscious while diminishing their capacity to realize their human potential?</a:t>
            </a:r>
            <a:endParaRPr lang="en-US" dirty="0"/>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37</a:t>
            </a:fld>
            <a:endParaRPr lang="en-US" dirty="0"/>
          </a:p>
        </p:txBody>
      </p:sp>
    </p:spTree>
    <p:extLst>
      <p:ext uri="{BB962C8B-B14F-4D97-AF65-F5344CB8AC3E}">
        <p14:creationId xmlns:p14="http://schemas.microsoft.com/office/powerpoint/2010/main" val="6268651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Contact Information:</a:t>
            </a:r>
            <a:endParaRPr lang="en-US" b="1" dirty="0"/>
          </a:p>
        </p:txBody>
      </p:sp>
      <p:sp>
        <p:nvSpPr>
          <p:cNvPr id="3" name="Content Placeholder 2"/>
          <p:cNvSpPr>
            <a:spLocks noGrp="1"/>
          </p:cNvSpPr>
          <p:nvPr>
            <p:ph idx="1"/>
          </p:nvPr>
        </p:nvSpPr>
        <p:spPr/>
        <p:txBody>
          <a:bodyPr>
            <a:normAutofit lnSpcReduction="10000"/>
          </a:bodyPr>
          <a:lstStyle/>
          <a:p>
            <a:pPr marL="0" indent="0" algn="ctr">
              <a:buNone/>
            </a:pPr>
            <a:endParaRPr lang="en-US" dirty="0" smtClean="0"/>
          </a:p>
          <a:p>
            <a:pPr marL="0" indent="0" algn="ctr">
              <a:buNone/>
            </a:pPr>
            <a:r>
              <a:rPr lang="en-US" sz="3200" dirty="0" smtClean="0"/>
              <a:t>Paula D. Gordon, Ph.D.</a:t>
            </a:r>
          </a:p>
          <a:p>
            <a:pPr marL="0" indent="0" algn="ctr">
              <a:buNone/>
            </a:pPr>
            <a:endParaRPr lang="en-US" sz="3200" dirty="0" smtClean="0"/>
          </a:p>
          <a:p>
            <a:pPr marL="0" indent="0" algn="ctr">
              <a:buNone/>
            </a:pPr>
            <a:r>
              <a:rPr lang="en-US" sz="3200" dirty="0" smtClean="0">
                <a:hlinkClick r:id="rId2"/>
              </a:rPr>
              <a:t>pgordon@starpower.net</a:t>
            </a:r>
            <a:endParaRPr lang="en-US" sz="3200" dirty="0" smtClean="0"/>
          </a:p>
          <a:p>
            <a:pPr marL="0" indent="0" algn="ctr">
              <a:buNone/>
            </a:pPr>
            <a:endParaRPr lang="en-US" sz="3200" dirty="0" smtClean="0"/>
          </a:p>
          <a:p>
            <a:pPr marL="0" indent="0" algn="ctr">
              <a:buNone/>
            </a:pPr>
            <a:r>
              <a:rPr lang="en-US" sz="3200" dirty="0"/>
              <a:t>(</a:t>
            </a:r>
            <a:r>
              <a:rPr lang="en-US" sz="3200" dirty="0" smtClean="0"/>
              <a:t>202) 241– 0631 (Messages only)</a:t>
            </a:r>
          </a:p>
          <a:p>
            <a:pPr marL="0" indent="0" algn="ctr">
              <a:buNone/>
            </a:pPr>
            <a:endParaRPr lang="en-US" sz="3200" dirty="0" smtClean="0"/>
          </a:p>
          <a:p>
            <a:pPr marL="0" indent="0" algn="ctr">
              <a:buNone/>
            </a:pPr>
            <a:r>
              <a:rPr lang="en-US" sz="3200" dirty="0" smtClean="0">
                <a:hlinkClick r:id="rId3"/>
              </a:rPr>
              <a:t>http://GordonDrugAbusePrevention.com</a:t>
            </a:r>
            <a:r>
              <a:rPr lang="en-US" sz="3200" dirty="0" smtClean="0"/>
              <a:t> </a:t>
            </a:r>
            <a:endParaRPr lang="en-US" sz="3200" dirty="0"/>
          </a:p>
        </p:txBody>
      </p:sp>
      <p:sp>
        <p:nvSpPr>
          <p:cNvPr id="4" name="Slide Number Placeholder 3"/>
          <p:cNvSpPr>
            <a:spLocks noGrp="1"/>
          </p:cNvSpPr>
          <p:nvPr>
            <p:ph type="sldNum" sz="quarter" idx="12"/>
          </p:nvPr>
        </p:nvSpPr>
        <p:spPr/>
        <p:txBody>
          <a:bodyPr/>
          <a:lstStyle/>
          <a:p>
            <a:fld id="{D6E6B4DA-B126-432A-9856-F2A0538296DC}" type="slidenum">
              <a:rPr lang="en-US" smtClean="0"/>
              <a:t>38</a:t>
            </a:fld>
            <a:endParaRPr lang="en-US" dirty="0"/>
          </a:p>
        </p:txBody>
      </p:sp>
    </p:spTree>
    <p:extLst>
      <p:ext uri="{BB962C8B-B14F-4D97-AF65-F5344CB8AC3E}">
        <p14:creationId xmlns:p14="http://schemas.microsoft.com/office/powerpoint/2010/main" val="56158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Marijuana as a mild to strong hallucinogen depending on the level of THC</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Do </a:t>
            </a:r>
            <a:r>
              <a:rPr lang="en-US" dirty="0"/>
              <a:t>those </a:t>
            </a:r>
            <a:r>
              <a:rPr lang="en-US" dirty="0" smtClean="0"/>
              <a:t>promoting or condoning </a:t>
            </a:r>
            <a:r>
              <a:rPr lang="en-US" dirty="0"/>
              <a:t>its legalization know about widely available research its </a:t>
            </a:r>
            <a:r>
              <a:rPr lang="en-US" dirty="0" smtClean="0"/>
              <a:t>effects? </a:t>
            </a:r>
            <a:r>
              <a:rPr lang="en-US" dirty="0"/>
              <a:t>Do they know that marijuana use profoundly affects brain functioning and IQ levels of those under the age of 25 because their brains are still developing? </a:t>
            </a:r>
            <a:r>
              <a:rPr lang="en-US" dirty="0" smtClean="0"/>
              <a:t> (Some experts say the brain is developing into the late 20s or even the 50s.)  </a:t>
            </a:r>
            <a:r>
              <a:rPr lang="en-US" dirty="0"/>
              <a:t>Do they know that the Tetrahydrocannabinol (THC) </a:t>
            </a:r>
            <a:r>
              <a:rPr lang="en-US" u="sng" dirty="0">
                <a:hlinkClick r:id="rId2"/>
              </a:rPr>
              <a:t>content of marijuana today can be 10 times more potent</a:t>
            </a:r>
            <a:r>
              <a:rPr lang="en-US" dirty="0"/>
              <a:t> than the THC content of marijuana that was widely available several decades ago?</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4</a:t>
            </a:fld>
            <a:endParaRPr lang="en-US" dirty="0"/>
          </a:p>
        </p:txBody>
      </p:sp>
    </p:spTree>
    <p:extLst>
      <p:ext uri="{BB962C8B-B14F-4D97-AF65-F5344CB8AC3E}">
        <p14:creationId xmlns:p14="http://schemas.microsoft.com/office/powerpoint/2010/main" val="9606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References of Note</a:t>
            </a:r>
            <a:endParaRPr lang="en-US" b="1" dirty="0"/>
          </a:p>
        </p:txBody>
      </p:sp>
      <p:sp>
        <p:nvSpPr>
          <p:cNvPr id="3" name="Content Placeholder 2"/>
          <p:cNvSpPr>
            <a:spLocks noGrp="1"/>
          </p:cNvSpPr>
          <p:nvPr>
            <p:ph idx="1"/>
          </p:nvPr>
        </p:nvSpPr>
        <p:spPr/>
        <p:txBody>
          <a:bodyPr/>
          <a:lstStyle/>
          <a:p>
            <a:r>
              <a:rPr lang="en-US" dirty="0"/>
              <a:t>Hundreds of references can be found in reports, articles and </a:t>
            </a:r>
            <a:r>
              <a:rPr lang="en-US" dirty="0" smtClean="0"/>
              <a:t>a 33 plus page list of references </a:t>
            </a:r>
            <a:r>
              <a:rPr lang="en-US" dirty="0"/>
              <a:t>at </a:t>
            </a:r>
            <a:r>
              <a:rPr lang="en-US" u="sng" dirty="0">
                <a:hlinkClick r:id="rId2"/>
              </a:rPr>
              <a:t>http://GordonDrugAbusePrevention.com</a:t>
            </a:r>
            <a:r>
              <a:rPr lang="en-US" dirty="0"/>
              <a:t>.</a:t>
            </a:r>
          </a:p>
          <a:p>
            <a:r>
              <a:rPr lang="en-US" dirty="0" smtClean="0"/>
              <a:t>Most </a:t>
            </a:r>
            <a:r>
              <a:rPr lang="en-US" dirty="0"/>
              <a:t>compelling, are recent findings outlined by Dr. Nora Volkow, director of the National Institute of Drug Abuse, in an </a:t>
            </a:r>
            <a:r>
              <a:rPr lang="en-US" u="sng" dirty="0">
                <a:hlinkClick r:id="rId3"/>
              </a:rPr>
              <a:t>interview with the Dalai Lama</a:t>
            </a:r>
            <a:r>
              <a:rPr lang="en-US" dirty="0"/>
              <a:t>. The exchange took place in the fall of 2013 in India and focused on the effects of mood-altering substances, including marijuana, on human behavior and brain function.  </a:t>
            </a:r>
          </a:p>
        </p:txBody>
      </p:sp>
      <p:sp>
        <p:nvSpPr>
          <p:cNvPr id="4" name="Slide Number Placeholder 3"/>
          <p:cNvSpPr>
            <a:spLocks noGrp="1"/>
          </p:cNvSpPr>
          <p:nvPr>
            <p:ph type="sldNum" sz="quarter" idx="12"/>
          </p:nvPr>
        </p:nvSpPr>
        <p:spPr/>
        <p:txBody>
          <a:bodyPr/>
          <a:lstStyle/>
          <a:p>
            <a:fld id="{D6E6B4DA-B126-432A-9856-F2A0538296DC}" type="slidenum">
              <a:rPr lang="en-US" smtClean="0"/>
              <a:t>5</a:t>
            </a:fld>
            <a:endParaRPr lang="en-US" dirty="0"/>
          </a:p>
        </p:txBody>
      </p:sp>
    </p:spTree>
    <p:extLst>
      <p:ext uri="{BB962C8B-B14F-4D97-AF65-F5344CB8AC3E}">
        <p14:creationId xmlns:p14="http://schemas.microsoft.com/office/powerpoint/2010/main" val="320887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Additional References of </a:t>
            </a:r>
            <a:r>
              <a:rPr lang="en-US" b="1" dirty="0" smtClean="0"/>
              <a:t>Note (Continued)</a:t>
            </a:r>
            <a:endParaRPr lang="en-US" dirty="0"/>
          </a:p>
        </p:txBody>
      </p:sp>
      <p:sp>
        <p:nvSpPr>
          <p:cNvPr id="3" name="Content Placeholder 2"/>
          <p:cNvSpPr>
            <a:spLocks noGrp="1"/>
          </p:cNvSpPr>
          <p:nvPr>
            <p:ph idx="1"/>
          </p:nvPr>
        </p:nvSpPr>
        <p:spPr/>
        <p:txBody>
          <a:bodyPr>
            <a:normAutofit/>
          </a:bodyPr>
          <a:lstStyle/>
          <a:p>
            <a:r>
              <a:rPr lang="en-US" dirty="0"/>
              <a:t>In addition, research recently published in the April 16, 2014 </a:t>
            </a:r>
            <a:r>
              <a:rPr lang="en-US" b="1" i="1" u="sng" dirty="0">
                <a:hlinkClick r:id="rId2"/>
              </a:rPr>
              <a:t>Journal of Neuroscience</a:t>
            </a:r>
            <a:r>
              <a:rPr lang="en-US" dirty="0"/>
              <a:t> revealed that structural anomalies have been found in the brains of casual users, anomalies that are linked to disruptions in </a:t>
            </a:r>
            <a:r>
              <a:rPr lang="en-US" dirty="0" smtClean="0"/>
              <a:t>behavior, cognition, memory, and decision-making capability. </a:t>
            </a:r>
            <a:endParaRPr lang="en-US" dirty="0"/>
          </a:p>
          <a:p>
            <a:r>
              <a:rPr lang="en-US" dirty="0" smtClean="0"/>
              <a:t>Long </a:t>
            </a:r>
            <a:r>
              <a:rPr lang="en-US" dirty="0"/>
              <a:t>term behavioral effects, including </a:t>
            </a:r>
            <a:r>
              <a:rPr lang="en-US" dirty="0" smtClean="0"/>
              <a:t>an increase in drop out rates, an increase in unemployment, and a </a:t>
            </a:r>
            <a:r>
              <a:rPr lang="en-US" dirty="0"/>
              <a:t>seven fold increase in suicide </a:t>
            </a:r>
            <a:r>
              <a:rPr lang="en-US" dirty="0" smtClean="0"/>
              <a:t>attempts </a:t>
            </a:r>
            <a:r>
              <a:rPr lang="en-US" dirty="0"/>
              <a:t>in young users of marijuana have been reported by </a:t>
            </a:r>
            <a:r>
              <a:rPr lang="en-US" u="sng" dirty="0">
                <a:hlinkClick r:id="rId3"/>
              </a:rPr>
              <a:t>The Lancet Psychiatry</a:t>
            </a:r>
            <a:r>
              <a:rPr lang="en-US" dirty="0"/>
              <a:t> in its September 9, 2014 issue.</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6</a:t>
            </a:fld>
            <a:endParaRPr lang="en-US" dirty="0"/>
          </a:p>
        </p:txBody>
      </p:sp>
    </p:spTree>
    <p:extLst>
      <p:ext uri="{BB962C8B-B14F-4D97-AF65-F5344CB8AC3E}">
        <p14:creationId xmlns:p14="http://schemas.microsoft.com/office/powerpoint/2010/main" val="367609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Additional References of Note (Continued)</a:t>
            </a:r>
            <a:endParaRPr lang="en-US" dirty="0"/>
          </a:p>
        </p:txBody>
      </p:sp>
      <p:sp>
        <p:nvSpPr>
          <p:cNvPr id="3" name="Content Placeholder 2"/>
          <p:cNvSpPr>
            <a:spLocks noGrp="1"/>
          </p:cNvSpPr>
          <p:nvPr>
            <p:ph idx="1"/>
          </p:nvPr>
        </p:nvSpPr>
        <p:spPr/>
        <p:txBody>
          <a:bodyPr>
            <a:normAutofit/>
          </a:bodyPr>
          <a:lstStyle/>
          <a:p>
            <a:r>
              <a:rPr lang="en-US" dirty="0"/>
              <a:t>An extensive review entitled “What has research over the past two decades revealed about the adverse health effects of recreational cannabis use?” was published October 7, 2014.   In it, Professor Wayne Hall, National Addiction Center at King’s College in London </a:t>
            </a:r>
            <a:r>
              <a:rPr lang="en-US" dirty="0" smtClean="0"/>
              <a:t>revealed </a:t>
            </a:r>
            <a:r>
              <a:rPr lang="en-US" dirty="0"/>
              <a:t>among many other findings that one in six youth who use marijuana </a:t>
            </a:r>
            <a:r>
              <a:rPr lang="en-US" dirty="0" smtClean="0"/>
              <a:t>becomes </a:t>
            </a:r>
            <a:r>
              <a:rPr lang="en-US" dirty="0"/>
              <a:t>addicted and one in ten adults </a:t>
            </a:r>
            <a:r>
              <a:rPr lang="en-US" dirty="0" smtClean="0"/>
              <a:t>becomes </a:t>
            </a:r>
            <a:r>
              <a:rPr lang="en-US" dirty="0"/>
              <a:t>addicted. (See </a:t>
            </a:r>
            <a:r>
              <a:rPr lang="en-US" u="sng" dirty="0">
                <a:hlinkClick r:id="rId2"/>
              </a:rPr>
              <a:t>http://onlinelibrary.wiley.com/doi/10.1111/add.12703/full</a:t>
            </a:r>
            <a:r>
              <a:rPr lang="en-US" dirty="0"/>
              <a:t> </a:t>
            </a:r>
            <a:r>
              <a:rPr lang="en-US" dirty="0" smtClean="0"/>
              <a:t>)</a:t>
            </a:r>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7</a:t>
            </a:fld>
            <a:endParaRPr lang="en-US" dirty="0"/>
          </a:p>
        </p:txBody>
      </p:sp>
    </p:spTree>
    <p:extLst>
      <p:ext uri="{BB962C8B-B14F-4D97-AF65-F5344CB8AC3E}">
        <p14:creationId xmlns:p14="http://schemas.microsoft.com/office/powerpoint/2010/main" val="1646469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Additional References of Note (Continued)</a:t>
            </a:r>
            <a:endParaRPr lang="en-US" dirty="0"/>
          </a:p>
        </p:txBody>
      </p:sp>
      <p:sp>
        <p:nvSpPr>
          <p:cNvPr id="3" name="Content Placeholder 2"/>
          <p:cNvSpPr>
            <a:spLocks noGrp="1"/>
          </p:cNvSpPr>
          <p:nvPr>
            <p:ph idx="1"/>
          </p:nvPr>
        </p:nvSpPr>
        <p:spPr/>
        <p:txBody>
          <a:bodyPr/>
          <a:lstStyle/>
          <a:p>
            <a:r>
              <a:rPr lang="en-US" dirty="0"/>
              <a:t>In the November 25, 2014 </a:t>
            </a:r>
            <a:r>
              <a:rPr lang="en-US" b="1" dirty="0"/>
              <a:t>Proceedings of the National Academy of Sciences</a:t>
            </a:r>
            <a:r>
              <a:rPr lang="en-US" dirty="0"/>
              <a:t>,  researchers at the University of Texas and the University of New Mexico report on studies finding the shrinkage in the brains of marijuana users  (See “Long term effects of marijuana on the brain” at </a:t>
            </a:r>
            <a:r>
              <a:rPr lang="en-US" dirty="0">
                <a:hlinkClick r:id="rId2"/>
              </a:rPr>
              <a:t>http://m.pnas.org/content/111/47/16913.abstract</a:t>
            </a:r>
            <a:r>
              <a:rPr lang="en-US" dirty="0"/>
              <a:t> ) .</a:t>
            </a:r>
          </a:p>
          <a:p>
            <a:endParaRPr lang="en-US" dirty="0"/>
          </a:p>
        </p:txBody>
      </p:sp>
      <p:sp>
        <p:nvSpPr>
          <p:cNvPr id="4" name="Slide Number Placeholder 3"/>
          <p:cNvSpPr>
            <a:spLocks noGrp="1"/>
          </p:cNvSpPr>
          <p:nvPr>
            <p:ph type="sldNum" sz="quarter" idx="12"/>
          </p:nvPr>
        </p:nvSpPr>
        <p:spPr/>
        <p:txBody>
          <a:bodyPr/>
          <a:lstStyle/>
          <a:p>
            <a:fld id="{D6E6B4DA-B126-432A-9856-F2A0538296DC}" type="slidenum">
              <a:rPr lang="en-US" smtClean="0"/>
              <a:t>8</a:t>
            </a:fld>
            <a:endParaRPr lang="en-US" dirty="0"/>
          </a:p>
        </p:txBody>
      </p:sp>
    </p:spTree>
    <p:extLst>
      <p:ext uri="{BB962C8B-B14F-4D97-AF65-F5344CB8AC3E}">
        <p14:creationId xmlns:p14="http://schemas.microsoft.com/office/powerpoint/2010/main" val="4276157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Failure to Acknowledge or Be Aware of the Most Significant Research Findings</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dirty="0" smtClean="0"/>
              <a:t>The </a:t>
            </a:r>
            <a:r>
              <a:rPr lang="en-US" dirty="0"/>
              <a:t>proponents of marijuana legalization do not seem to be paying attention to these significant research findings.  They dismiss such findings as out of hand, holding fast to their view that marijuana is a “relatively” harmless substance.</a:t>
            </a:r>
          </a:p>
          <a:p>
            <a:r>
              <a:rPr lang="en-US" dirty="0"/>
              <a:t>In some cases, proponents may not know about the wide array of research available on the effects of marijuana and they may not have the expertise to understand the significance of those findings.  </a:t>
            </a:r>
            <a:endParaRPr lang="en-US" dirty="0" smtClean="0"/>
          </a:p>
        </p:txBody>
      </p:sp>
      <p:sp>
        <p:nvSpPr>
          <p:cNvPr id="4" name="Slide Number Placeholder 3"/>
          <p:cNvSpPr>
            <a:spLocks noGrp="1"/>
          </p:cNvSpPr>
          <p:nvPr>
            <p:ph type="sldNum" sz="quarter" idx="12"/>
          </p:nvPr>
        </p:nvSpPr>
        <p:spPr/>
        <p:txBody>
          <a:bodyPr/>
          <a:lstStyle/>
          <a:p>
            <a:fld id="{D6E6B4DA-B126-432A-9856-F2A0538296DC}" type="slidenum">
              <a:rPr lang="en-US" smtClean="0"/>
              <a:t>9</a:t>
            </a:fld>
            <a:endParaRPr lang="en-US" dirty="0"/>
          </a:p>
        </p:txBody>
      </p:sp>
    </p:spTree>
    <p:extLst>
      <p:ext uri="{BB962C8B-B14F-4D97-AF65-F5344CB8AC3E}">
        <p14:creationId xmlns:p14="http://schemas.microsoft.com/office/powerpoint/2010/main" val="1888824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2579</Words>
  <Application>Microsoft Office PowerPoint</Application>
  <PresentationFormat>Widescreen</PresentationFormat>
  <Paragraphs>221</Paragraphs>
  <Slides>38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Verdana</vt:lpstr>
      <vt:lpstr>Office Theme</vt:lpstr>
      <vt:lpstr> Marijuana Legalization:  A Man-Made Public Health Disaster Currently Unfolding in Two States in the U.S. </vt:lpstr>
      <vt:lpstr>What should be the basis for sound public policy regarding marijuana?</vt:lpstr>
      <vt:lpstr>The effects of marijuana use on mental, psychological, physical, social, and public health</vt:lpstr>
      <vt:lpstr>Marijuana as a mild to strong hallucinogen depending on the level of THC</vt:lpstr>
      <vt:lpstr>Additional References of Note</vt:lpstr>
      <vt:lpstr>Additional References of Note (Continued)</vt:lpstr>
      <vt:lpstr>Additional References of Note (Continued)</vt:lpstr>
      <vt:lpstr>Additional References of Note (Continued)</vt:lpstr>
      <vt:lpstr>Failure to Acknowledge or Be Aware of the Most Significant Research Findings</vt:lpstr>
      <vt:lpstr>Failure to Acknowledge or Be Aware of the Most Significant Research Findings (Continued)</vt:lpstr>
      <vt:lpstr>Are those who support legalization uninformed concerning the harmful effects of marijuana use?</vt:lpstr>
      <vt:lpstr>Some often heard arguments favoring the legalization of the use of marijuana</vt:lpstr>
      <vt:lpstr>Libertarian and Civil Libertarian Arguments: </vt:lpstr>
      <vt:lpstr>Social Justice Argument: </vt:lpstr>
      <vt:lpstr>Argument that “Big Marijuana” Can Help the Economy </vt:lpstr>
      <vt:lpstr>The Argument that States Have the Right to Legalize Marijuana </vt:lpstr>
      <vt:lpstr>A Public Health Perspective That Does Not Favor Legalization, But Favors Non-Punitive Alternatives Involving Counselling, Treatment, &amp; Rehabilitation</vt:lpstr>
      <vt:lpstr>The Public Health Perspective Can Prevail If Individuals Become Familiar with the Research and with the Unfolding Developments in the US</vt:lpstr>
      <vt:lpstr>Selected headlines and topics from the last seven months of 2014 found at http://legalizationviolations.org  (Continued)</vt:lpstr>
      <vt:lpstr>Selected headlines and topics from the last seven months of 2014 found at http://legalizationviolations.org (Continued) </vt:lpstr>
      <vt:lpstr>Selected headlines and topics from the last seven months of 2014 found at http://legalizationviolations.org  (Continued)</vt:lpstr>
      <vt:lpstr>Selected headlines and topics from the last seven months of 2014 found at http://legalizationviolations.org  (Continued)</vt:lpstr>
      <vt:lpstr>Selected headlines and topics from the last seven months of 2014 found at http://legalizationviolations.org  (Continued)</vt:lpstr>
      <vt:lpstr>Selected headlines and topics from the last seven months of 2014 found at http://legalizationviolations.org  (Continued)</vt:lpstr>
      <vt:lpstr>Increasingly Conservative Recommendations of a Pro-Legalization Organization: </vt:lpstr>
      <vt:lpstr>Continuing Habit of Pro-Marijuana  Organizations and Sites to Cite Scientific Literature That is Ten to Fifteen Years Old &amp; Ignore Recent Findings</vt:lpstr>
      <vt:lpstr>A Hypothetical FDA Warning Label Were Marijuana Ever Considered Safe Enough for Use as Cigarettes and Were Similarly Regulated by the FDA</vt:lpstr>
      <vt:lpstr>A Hypothetical FDA Warning Label Were Marijuana Ever Considered Safe Enough for Use as Cigarettes &amp; Were Similarly Regulated by the FDA (Continued)</vt:lpstr>
      <vt:lpstr>A Hypothetical FDA Warning Label Were Marijuana Ever Considered Safe Enough for Use as Cigarettes &amp; Were Similarly Regulated by the FDA (Continued)</vt:lpstr>
      <vt:lpstr>A Hypothetical FDA Warning Label Were Marijuana Ever Considered Safe Enough for Use as Cigarettes &amp; Were Similarly Regulated by the FDA (Continued)</vt:lpstr>
      <vt:lpstr>A Hypothetical FDA Warning Label Were Marijuana Ever Considered Safe Enough for Use as Cigarettes &amp; Were Similarly Regulated by the FDA (Continued)</vt:lpstr>
      <vt:lpstr>A Hypothetical FDA Warning Label Were Marijuana Ever Considered Safe Enough for Use as Cigarettes &amp; Were Similarly Regulated by the FDA (Continued)</vt:lpstr>
      <vt:lpstr>A Hypothetical FDA Warning Label Were Marijuana Ever Considered Safe Enough for Use as Cigarettes &amp; Were Similarly Regulated by the FDA (Continued)</vt:lpstr>
      <vt:lpstr>A Hypothetical FDA Warning Label Were Marijuana Ever Considered Safe Enough for Use as Cigarettes &amp; Were Similarly Regulated by the FDA (Continued)</vt:lpstr>
      <vt:lpstr>A Hypothetical FDA Warning Label Were Marijuana Ever Considered Safe Enough for Use as Cigarettes &amp; Were Similarly Regulated by the FDA (Continued)</vt:lpstr>
      <vt:lpstr>A Working List of Selected References and Resources on the Harmful Effects of Marijuana</vt:lpstr>
      <vt:lpstr>Summation</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Marijuana Legalization:  A Man-Made Public Health Disaster Currently Unfolding in Two States in the U.S.</dc:title>
  <dc:creator>Paula Gordon</dc:creator>
  <cp:lastModifiedBy>Paula Gordon</cp:lastModifiedBy>
  <cp:revision>48</cp:revision>
  <cp:lastPrinted>2014-12-04T21:16:13Z</cp:lastPrinted>
  <dcterms:created xsi:type="dcterms:W3CDTF">2014-11-24T20:58:47Z</dcterms:created>
  <dcterms:modified xsi:type="dcterms:W3CDTF">2014-12-31T02:14:40Z</dcterms:modified>
</cp:coreProperties>
</file>